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313" r:id="rId3"/>
    <p:sldId id="341" r:id="rId4"/>
    <p:sldId id="343" r:id="rId5"/>
    <p:sldId id="316" r:id="rId6"/>
    <p:sldId id="414" r:id="rId7"/>
    <p:sldId id="375" r:id="rId8"/>
    <p:sldId id="415" r:id="rId9"/>
    <p:sldId id="372" r:id="rId10"/>
    <p:sldId id="403" r:id="rId11"/>
    <p:sldId id="416" r:id="rId12"/>
    <p:sldId id="338" r:id="rId13"/>
    <p:sldId id="339" r:id="rId14"/>
    <p:sldId id="373" r:id="rId15"/>
    <p:sldId id="417" r:id="rId16"/>
    <p:sldId id="346" r:id="rId17"/>
    <p:sldId id="347" r:id="rId18"/>
    <p:sldId id="376" r:id="rId19"/>
    <p:sldId id="349" r:id="rId20"/>
    <p:sldId id="365" r:id="rId21"/>
    <p:sldId id="369" r:id="rId22"/>
    <p:sldId id="404" r:id="rId23"/>
    <p:sldId id="406" r:id="rId24"/>
    <p:sldId id="405" r:id="rId25"/>
    <p:sldId id="413" r:id="rId26"/>
    <p:sldId id="380" r:id="rId27"/>
    <p:sldId id="407" r:id="rId28"/>
    <p:sldId id="297" r:id="rId29"/>
    <p:sldId id="412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024A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814" autoAdjust="0"/>
  </p:normalViewPr>
  <p:slideViewPr>
    <p:cSldViewPr snapToGrid="0">
      <p:cViewPr varScale="1">
        <p:scale>
          <a:sx n="72" d="100"/>
          <a:sy n="72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54415694507545E-2"/>
          <c:y val="0"/>
          <c:w val="0.96193936507668387"/>
          <c:h val="0.809854285455697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Total price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67-4A9B-B6AE-AF2B4D012004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F67-4A9B-B6AE-AF2B4D012004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2F67-4A9B-B6AE-AF2B4D012004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6E7-47B0-8D43-A392D95EAE70}"/>
              </c:ext>
            </c:extLst>
          </c:dPt>
          <c:cat>
            <c:strRef>
              <c:f>Tabelle1!$A$2:$A$5</c:f>
              <c:strCache>
                <c:ptCount val="4"/>
                <c:pt idx="0">
                  <c:v>without circular option</c:v>
                </c:pt>
                <c:pt idx="1">
                  <c:v>right to return</c:v>
                </c:pt>
                <c:pt idx="2">
                  <c:v>obligation to return</c:v>
                </c:pt>
                <c:pt idx="3">
                  <c:v>Renting/Leasing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7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67-4A9B-B6AE-AF2B4D01200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Climate impact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C2D2-411D-8999-DD78CF79C8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2F67-4A9B-B6AE-AF2B4D0120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6E7-47B0-8D43-A392D95EAE7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2D2-411D-8999-DD78CF79C8EC}"/>
              </c:ext>
            </c:extLst>
          </c:dPt>
          <c:cat>
            <c:strRef>
              <c:f>Tabelle1!$A$2:$A$5</c:f>
              <c:strCache>
                <c:ptCount val="4"/>
                <c:pt idx="0">
                  <c:v>without circular option</c:v>
                </c:pt>
                <c:pt idx="1">
                  <c:v>right to return</c:v>
                </c:pt>
                <c:pt idx="2">
                  <c:v>obligation to return</c:v>
                </c:pt>
                <c:pt idx="3">
                  <c:v>Renting/Leasing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10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67-4A9B-B6AE-AF2B4D01200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Resource usage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solidFill>
                  <a:schemeClr val="bg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C2D2-411D-8999-DD78CF79C8E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>
                <a:solidFill>
                  <a:schemeClr val="bg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2F67-4A9B-B6AE-AF2B4D01200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/>
              </a:solidFill>
              <a:ln>
                <a:solidFill>
                  <a:schemeClr val="bg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6E7-47B0-8D43-A392D95EAE70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/>
              </a:solidFill>
              <a:ln>
                <a:solidFill>
                  <a:schemeClr val="bg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2D2-411D-8999-DD78CF79C8EC}"/>
              </c:ext>
            </c:extLst>
          </c:dPt>
          <c:cat>
            <c:strRef>
              <c:f>Tabelle1!$A$2:$A$5</c:f>
              <c:strCache>
                <c:ptCount val="4"/>
                <c:pt idx="0">
                  <c:v>without circular option</c:v>
                </c:pt>
                <c:pt idx="1">
                  <c:v>right to return</c:v>
                </c:pt>
                <c:pt idx="2">
                  <c:v>obligation to return</c:v>
                </c:pt>
                <c:pt idx="3">
                  <c:v>Renting/Leasing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10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67-4A9B-B6AE-AF2B4D012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8643984"/>
        <c:axId val="2048644528"/>
      </c:barChart>
      <c:catAx>
        <c:axId val="204864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048644528"/>
        <c:crosses val="autoZero"/>
        <c:auto val="1"/>
        <c:lblAlgn val="ctr"/>
        <c:lblOffset val="100"/>
        <c:noMultiLvlLbl val="0"/>
      </c:catAx>
      <c:valAx>
        <c:axId val="2048644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4864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53D814-CF56-487A-A160-D28A180D8880}" type="doc">
      <dgm:prSet loTypeId="urn:microsoft.com/office/officeart/2005/8/layout/hProcess9" loCatId="process" qsTypeId="urn:microsoft.com/office/officeart/2005/8/quickstyle/simple2" qsCatId="simple" csTypeId="urn:microsoft.com/office/officeart/2005/8/colors/accent6_5" csCatId="accent6" phldr="1"/>
      <dgm:spPr/>
    </dgm:pt>
    <dgm:pt modelId="{7DD515B4-3801-41EE-A8C3-84540A903A42}">
      <dgm:prSet phldrT="[Text]" custT="1"/>
      <dgm:spPr/>
      <dgm:t>
        <a:bodyPr/>
        <a:lstStyle/>
        <a:p>
          <a:r>
            <a:rPr lang="de-DE" sz="1400" dirty="0" err="1" smtClean="0"/>
            <a:t>Contact</a:t>
          </a:r>
          <a:endParaRPr lang="de-DE" sz="1400" dirty="0"/>
        </a:p>
      </dgm:t>
    </dgm:pt>
    <dgm:pt modelId="{16F416A8-340C-488E-9164-61D81675D71A}" type="parTrans" cxnId="{6578F8B3-6764-40AD-9662-EA39BF9F9272}">
      <dgm:prSet/>
      <dgm:spPr/>
      <dgm:t>
        <a:bodyPr/>
        <a:lstStyle/>
        <a:p>
          <a:endParaRPr lang="de-DE"/>
        </a:p>
      </dgm:t>
    </dgm:pt>
    <dgm:pt modelId="{1A1A833F-3485-46C4-8FE9-413C9BB8A485}" type="sibTrans" cxnId="{6578F8B3-6764-40AD-9662-EA39BF9F9272}">
      <dgm:prSet/>
      <dgm:spPr/>
      <dgm:t>
        <a:bodyPr/>
        <a:lstStyle/>
        <a:p>
          <a:endParaRPr lang="de-DE"/>
        </a:p>
      </dgm:t>
    </dgm:pt>
    <dgm:pt modelId="{FA7204EF-0D91-4605-83A4-60CFADB3CCC5}">
      <dgm:prSet phldrT="[Text]" custT="1"/>
      <dgm:spPr/>
      <dgm:t>
        <a:bodyPr/>
        <a:lstStyle/>
        <a:p>
          <a:r>
            <a:rPr lang="de-DE" sz="1400" dirty="0" smtClean="0"/>
            <a:t>Basic Information</a:t>
          </a:r>
          <a:endParaRPr lang="de-DE" sz="1400" dirty="0"/>
        </a:p>
      </dgm:t>
    </dgm:pt>
    <dgm:pt modelId="{ED886CBC-E434-493B-81D8-D2D1ECD63702}" type="parTrans" cxnId="{D053A224-2CE7-446B-A5B7-69A84D63760F}">
      <dgm:prSet/>
      <dgm:spPr/>
      <dgm:t>
        <a:bodyPr/>
        <a:lstStyle/>
        <a:p>
          <a:endParaRPr lang="de-DE"/>
        </a:p>
      </dgm:t>
    </dgm:pt>
    <dgm:pt modelId="{8A005170-503A-4E45-B225-9E78F7975FB0}" type="sibTrans" cxnId="{D053A224-2CE7-446B-A5B7-69A84D63760F}">
      <dgm:prSet/>
      <dgm:spPr/>
      <dgm:t>
        <a:bodyPr/>
        <a:lstStyle/>
        <a:p>
          <a:endParaRPr lang="de-DE"/>
        </a:p>
      </dgm:t>
    </dgm:pt>
    <dgm:pt modelId="{EB3D45C8-5579-4520-8377-D0FCBD2A9E77}">
      <dgm:prSet phldrT="[Text]" custT="1"/>
      <dgm:spPr/>
      <dgm:t>
        <a:bodyPr/>
        <a:lstStyle/>
        <a:p>
          <a:r>
            <a:rPr lang="de-DE" sz="1400" dirty="0" err="1" smtClean="0"/>
            <a:t>Detailed</a:t>
          </a:r>
          <a:r>
            <a:rPr lang="de-DE" sz="1400" dirty="0" smtClean="0"/>
            <a:t> Information</a:t>
          </a:r>
          <a:endParaRPr lang="de-DE" sz="1400" dirty="0"/>
        </a:p>
      </dgm:t>
    </dgm:pt>
    <dgm:pt modelId="{380B6623-670A-4D85-AE99-80384D9F46B2}" type="parTrans" cxnId="{718A56AC-B635-43BD-A110-C9AEBD7B83F2}">
      <dgm:prSet/>
      <dgm:spPr/>
      <dgm:t>
        <a:bodyPr/>
        <a:lstStyle/>
        <a:p>
          <a:endParaRPr lang="de-DE"/>
        </a:p>
      </dgm:t>
    </dgm:pt>
    <dgm:pt modelId="{38171F6F-4814-479B-A508-6D0D38DB06A3}" type="sibTrans" cxnId="{718A56AC-B635-43BD-A110-C9AEBD7B83F2}">
      <dgm:prSet/>
      <dgm:spPr/>
      <dgm:t>
        <a:bodyPr/>
        <a:lstStyle/>
        <a:p>
          <a:endParaRPr lang="de-DE"/>
        </a:p>
      </dgm:t>
    </dgm:pt>
    <dgm:pt modelId="{FC697280-5CCE-47F4-8B0A-D1A48EEB6857}">
      <dgm:prSet phldrT="[Text]" custT="1"/>
      <dgm:spPr/>
      <dgm:t>
        <a:bodyPr/>
        <a:lstStyle/>
        <a:p>
          <a:r>
            <a:rPr lang="de-DE" sz="1400" dirty="0" smtClean="0"/>
            <a:t>On-Site </a:t>
          </a:r>
          <a:r>
            <a:rPr lang="de-DE" sz="1400" dirty="0" err="1" smtClean="0"/>
            <a:t>assessment</a:t>
          </a:r>
          <a:endParaRPr lang="de-DE" sz="1400" dirty="0"/>
        </a:p>
      </dgm:t>
    </dgm:pt>
    <dgm:pt modelId="{C039F73A-1797-4538-8ECD-9A83DDE2ECA6}" type="parTrans" cxnId="{44B97C23-6B42-4EDC-B8DD-1A9F29352CCD}">
      <dgm:prSet/>
      <dgm:spPr/>
      <dgm:t>
        <a:bodyPr/>
        <a:lstStyle/>
        <a:p>
          <a:endParaRPr lang="de-DE"/>
        </a:p>
      </dgm:t>
    </dgm:pt>
    <dgm:pt modelId="{3856289D-08CD-4362-8356-C1C265360714}" type="sibTrans" cxnId="{44B97C23-6B42-4EDC-B8DD-1A9F29352CCD}">
      <dgm:prSet/>
      <dgm:spPr/>
      <dgm:t>
        <a:bodyPr/>
        <a:lstStyle/>
        <a:p>
          <a:endParaRPr lang="de-DE"/>
        </a:p>
      </dgm:t>
    </dgm:pt>
    <dgm:pt modelId="{1515C6B7-5A29-4893-A2D0-8C10E65CA2CB}">
      <dgm:prSet phldrT="[Text]" custT="1"/>
      <dgm:spPr/>
      <dgm:t>
        <a:bodyPr/>
        <a:lstStyle/>
        <a:p>
          <a:r>
            <a:rPr lang="de-DE" sz="1400" dirty="0" err="1" smtClean="0"/>
            <a:t>Bidding</a:t>
          </a:r>
          <a:endParaRPr lang="de-DE" sz="1400" dirty="0"/>
        </a:p>
      </dgm:t>
    </dgm:pt>
    <dgm:pt modelId="{2493952B-3710-4E01-8C59-2997BE74CE70}" type="parTrans" cxnId="{51A99D2A-A603-414F-8F8D-836F2C7196A5}">
      <dgm:prSet/>
      <dgm:spPr/>
      <dgm:t>
        <a:bodyPr/>
        <a:lstStyle/>
        <a:p>
          <a:endParaRPr lang="de-DE"/>
        </a:p>
      </dgm:t>
    </dgm:pt>
    <dgm:pt modelId="{E7C71F43-A9C1-487E-A180-6BC4DAE6386F}" type="sibTrans" cxnId="{51A99D2A-A603-414F-8F8D-836F2C7196A5}">
      <dgm:prSet/>
      <dgm:spPr/>
      <dgm:t>
        <a:bodyPr/>
        <a:lstStyle/>
        <a:p>
          <a:endParaRPr lang="de-DE"/>
        </a:p>
      </dgm:t>
    </dgm:pt>
    <dgm:pt modelId="{4E3ABAF2-39C2-4747-AAD8-1D09ABA8BB49}">
      <dgm:prSet phldrT="[Text]" custT="1"/>
      <dgm:spPr/>
      <dgm:t>
        <a:bodyPr/>
        <a:lstStyle/>
        <a:p>
          <a:r>
            <a:rPr lang="en-US" sz="1400" dirty="0" smtClean="0"/>
            <a:t>Dismantling and transfer of the panels</a:t>
          </a:r>
          <a:endParaRPr lang="de-DE" sz="1400" dirty="0"/>
        </a:p>
      </dgm:t>
    </dgm:pt>
    <dgm:pt modelId="{87E6D820-BA73-432B-9097-789250383A28}" type="parTrans" cxnId="{8724A3FC-F0E2-4B1B-AEAD-E9CFD5F01473}">
      <dgm:prSet/>
      <dgm:spPr/>
      <dgm:t>
        <a:bodyPr/>
        <a:lstStyle/>
        <a:p>
          <a:endParaRPr lang="de-DE"/>
        </a:p>
      </dgm:t>
    </dgm:pt>
    <dgm:pt modelId="{285F8DDE-A763-43D9-8932-97FB0D1EC440}" type="sibTrans" cxnId="{8724A3FC-F0E2-4B1B-AEAD-E9CFD5F01473}">
      <dgm:prSet/>
      <dgm:spPr/>
      <dgm:t>
        <a:bodyPr/>
        <a:lstStyle/>
        <a:p>
          <a:endParaRPr lang="de-DE"/>
        </a:p>
      </dgm:t>
    </dgm:pt>
    <dgm:pt modelId="{544954C9-59D8-4959-9061-70FB52BB991F}">
      <dgm:prSet phldrT="[Text]" custT="1"/>
      <dgm:spPr/>
      <dgm:t>
        <a:bodyPr/>
        <a:lstStyle/>
        <a:p>
          <a:r>
            <a:rPr lang="de-DE" sz="1400" dirty="0" smtClean="0"/>
            <a:t>Hand out </a:t>
          </a:r>
          <a:r>
            <a:rPr lang="de-DE" sz="1400" dirty="0" err="1" smtClean="0"/>
            <a:t>of</a:t>
          </a:r>
          <a:r>
            <a:rPr lang="de-DE" sz="1400" dirty="0" smtClean="0"/>
            <a:t> </a:t>
          </a:r>
          <a:r>
            <a:rPr lang="de-DE" sz="1400" dirty="0" err="1" smtClean="0"/>
            <a:t>recycling</a:t>
          </a:r>
          <a:r>
            <a:rPr lang="de-DE" sz="1400" dirty="0" smtClean="0"/>
            <a:t> </a:t>
          </a:r>
          <a:r>
            <a:rPr lang="de-DE" sz="1400" dirty="0" err="1" smtClean="0"/>
            <a:t>certificate</a:t>
          </a:r>
          <a:endParaRPr lang="de-DE" sz="1400" dirty="0"/>
        </a:p>
      </dgm:t>
    </dgm:pt>
    <dgm:pt modelId="{1A7AE3BE-F38A-4E3D-B887-C5DCF4D4C8BF}" type="parTrans" cxnId="{CFFD87D8-4182-4790-92F2-0EC4B6EE931C}">
      <dgm:prSet/>
      <dgm:spPr/>
      <dgm:t>
        <a:bodyPr/>
        <a:lstStyle/>
        <a:p>
          <a:endParaRPr lang="de-DE"/>
        </a:p>
      </dgm:t>
    </dgm:pt>
    <dgm:pt modelId="{49E6AEEC-7A57-403F-B25B-8F0EC4832424}" type="sibTrans" cxnId="{CFFD87D8-4182-4790-92F2-0EC4B6EE931C}">
      <dgm:prSet/>
      <dgm:spPr/>
      <dgm:t>
        <a:bodyPr/>
        <a:lstStyle/>
        <a:p>
          <a:endParaRPr lang="de-DE"/>
        </a:p>
      </dgm:t>
    </dgm:pt>
    <dgm:pt modelId="{3FF8B030-90DC-4204-BE99-6F9171760098}" type="pres">
      <dgm:prSet presAssocID="{FB53D814-CF56-487A-A160-D28A180D8880}" presName="CompostProcess" presStyleCnt="0">
        <dgm:presLayoutVars>
          <dgm:dir/>
          <dgm:resizeHandles val="exact"/>
        </dgm:presLayoutVars>
      </dgm:prSet>
      <dgm:spPr/>
    </dgm:pt>
    <dgm:pt modelId="{5743D659-0204-4742-8591-28697E34B83F}" type="pres">
      <dgm:prSet presAssocID="{FB53D814-CF56-487A-A160-D28A180D8880}" presName="arrow" presStyleLbl="bgShp" presStyleIdx="0" presStyleCnt="1"/>
      <dgm:spPr/>
    </dgm:pt>
    <dgm:pt modelId="{3A167258-0D55-40ED-9687-A054D6FEB6BB}" type="pres">
      <dgm:prSet presAssocID="{FB53D814-CF56-487A-A160-D28A180D8880}" presName="linearProcess" presStyleCnt="0"/>
      <dgm:spPr/>
    </dgm:pt>
    <dgm:pt modelId="{E50C8C7E-2D24-4D30-84AF-59DF17563624}" type="pres">
      <dgm:prSet presAssocID="{7DD515B4-3801-41EE-A8C3-84540A903A42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DDAA728-26AC-495E-A06D-6BBAB4365928}" type="pres">
      <dgm:prSet presAssocID="{1A1A833F-3485-46C4-8FE9-413C9BB8A485}" presName="sibTrans" presStyleCnt="0"/>
      <dgm:spPr/>
    </dgm:pt>
    <dgm:pt modelId="{10B15830-57DB-40F2-9D55-93727ADBB5DC}" type="pres">
      <dgm:prSet presAssocID="{FA7204EF-0D91-4605-83A4-60CFADB3CCC5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894852D-6C79-4646-B374-70BFDC31D640}" type="pres">
      <dgm:prSet presAssocID="{8A005170-503A-4E45-B225-9E78F7975FB0}" presName="sibTrans" presStyleCnt="0"/>
      <dgm:spPr/>
    </dgm:pt>
    <dgm:pt modelId="{5ED552F4-1F3E-4F66-8297-D4E782E01C23}" type="pres">
      <dgm:prSet presAssocID="{EB3D45C8-5579-4520-8377-D0FCBD2A9E77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7378ECB-1EF6-44E3-9861-EC4F50F2D327}" type="pres">
      <dgm:prSet presAssocID="{38171F6F-4814-479B-A508-6D0D38DB06A3}" presName="sibTrans" presStyleCnt="0"/>
      <dgm:spPr/>
    </dgm:pt>
    <dgm:pt modelId="{E56020CA-636A-4433-84B8-81C905B25B8D}" type="pres">
      <dgm:prSet presAssocID="{FC697280-5CCE-47F4-8B0A-D1A48EEB6857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4939952-697B-47EA-BDE7-351E61DCA2B5}" type="pres">
      <dgm:prSet presAssocID="{3856289D-08CD-4362-8356-C1C265360714}" presName="sibTrans" presStyleCnt="0"/>
      <dgm:spPr/>
    </dgm:pt>
    <dgm:pt modelId="{1CA34A59-2BA4-484C-A813-7865B7CE5191}" type="pres">
      <dgm:prSet presAssocID="{1515C6B7-5A29-4893-A2D0-8C10E65CA2CB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2BDE7DB-C03D-42F0-9223-F788C6997541}" type="pres">
      <dgm:prSet presAssocID="{E7C71F43-A9C1-487E-A180-6BC4DAE6386F}" presName="sibTrans" presStyleCnt="0"/>
      <dgm:spPr/>
    </dgm:pt>
    <dgm:pt modelId="{EA2688E0-E665-4901-B025-5BC23755F0B9}" type="pres">
      <dgm:prSet presAssocID="{4E3ABAF2-39C2-4747-AAD8-1D09ABA8BB49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4F9ACFB-EE15-4083-9BCB-5E5BCE2F3A4C}" type="pres">
      <dgm:prSet presAssocID="{285F8DDE-A763-43D9-8932-97FB0D1EC440}" presName="sibTrans" presStyleCnt="0"/>
      <dgm:spPr/>
    </dgm:pt>
    <dgm:pt modelId="{41D6883B-87F5-4662-8398-A0B8ED374AB1}" type="pres">
      <dgm:prSet presAssocID="{544954C9-59D8-4959-9061-70FB52BB991F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578F8B3-6764-40AD-9662-EA39BF9F9272}" srcId="{FB53D814-CF56-487A-A160-D28A180D8880}" destId="{7DD515B4-3801-41EE-A8C3-84540A903A42}" srcOrd="0" destOrd="0" parTransId="{16F416A8-340C-488E-9164-61D81675D71A}" sibTransId="{1A1A833F-3485-46C4-8FE9-413C9BB8A485}"/>
    <dgm:cxn modelId="{D053A224-2CE7-446B-A5B7-69A84D63760F}" srcId="{FB53D814-CF56-487A-A160-D28A180D8880}" destId="{FA7204EF-0D91-4605-83A4-60CFADB3CCC5}" srcOrd="1" destOrd="0" parTransId="{ED886CBC-E434-493B-81D8-D2D1ECD63702}" sibTransId="{8A005170-503A-4E45-B225-9E78F7975FB0}"/>
    <dgm:cxn modelId="{51A99D2A-A603-414F-8F8D-836F2C7196A5}" srcId="{FB53D814-CF56-487A-A160-D28A180D8880}" destId="{1515C6B7-5A29-4893-A2D0-8C10E65CA2CB}" srcOrd="4" destOrd="0" parTransId="{2493952B-3710-4E01-8C59-2997BE74CE70}" sibTransId="{E7C71F43-A9C1-487E-A180-6BC4DAE6386F}"/>
    <dgm:cxn modelId="{C5C277C4-E833-4ACF-A75B-250F5E1883A2}" type="presOf" srcId="{544954C9-59D8-4959-9061-70FB52BB991F}" destId="{41D6883B-87F5-4662-8398-A0B8ED374AB1}" srcOrd="0" destOrd="0" presId="urn:microsoft.com/office/officeart/2005/8/layout/hProcess9"/>
    <dgm:cxn modelId="{8724A3FC-F0E2-4B1B-AEAD-E9CFD5F01473}" srcId="{FB53D814-CF56-487A-A160-D28A180D8880}" destId="{4E3ABAF2-39C2-4747-AAD8-1D09ABA8BB49}" srcOrd="5" destOrd="0" parTransId="{87E6D820-BA73-432B-9097-789250383A28}" sibTransId="{285F8DDE-A763-43D9-8932-97FB0D1EC440}"/>
    <dgm:cxn modelId="{3544B81C-834C-4696-A9DC-02665C88692B}" type="presOf" srcId="{7DD515B4-3801-41EE-A8C3-84540A903A42}" destId="{E50C8C7E-2D24-4D30-84AF-59DF17563624}" srcOrd="0" destOrd="0" presId="urn:microsoft.com/office/officeart/2005/8/layout/hProcess9"/>
    <dgm:cxn modelId="{44B97C23-6B42-4EDC-B8DD-1A9F29352CCD}" srcId="{FB53D814-CF56-487A-A160-D28A180D8880}" destId="{FC697280-5CCE-47F4-8B0A-D1A48EEB6857}" srcOrd="3" destOrd="0" parTransId="{C039F73A-1797-4538-8ECD-9A83DDE2ECA6}" sibTransId="{3856289D-08CD-4362-8356-C1C265360714}"/>
    <dgm:cxn modelId="{AC7161F1-816C-4677-A23A-982C1EDE914A}" type="presOf" srcId="{FA7204EF-0D91-4605-83A4-60CFADB3CCC5}" destId="{10B15830-57DB-40F2-9D55-93727ADBB5DC}" srcOrd="0" destOrd="0" presId="urn:microsoft.com/office/officeart/2005/8/layout/hProcess9"/>
    <dgm:cxn modelId="{DEDF099B-9712-4284-993D-223856B39F60}" type="presOf" srcId="{FB53D814-CF56-487A-A160-D28A180D8880}" destId="{3FF8B030-90DC-4204-BE99-6F9171760098}" srcOrd="0" destOrd="0" presId="urn:microsoft.com/office/officeart/2005/8/layout/hProcess9"/>
    <dgm:cxn modelId="{694191A7-45F8-410A-AC52-94F4983471DC}" type="presOf" srcId="{FC697280-5CCE-47F4-8B0A-D1A48EEB6857}" destId="{E56020CA-636A-4433-84B8-81C905B25B8D}" srcOrd="0" destOrd="0" presId="urn:microsoft.com/office/officeart/2005/8/layout/hProcess9"/>
    <dgm:cxn modelId="{E077B370-3A50-44CD-84DA-D930BC697F72}" type="presOf" srcId="{4E3ABAF2-39C2-4747-AAD8-1D09ABA8BB49}" destId="{EA2688E0-E665-4901-B025-5BC23755F0B9}" srcOrd="0" destOrd="0" presId="urn:microsoft.com/office/officeart/2005/8/layout/hProcess9"/>
    <dgm:cxn modelId="{EFB2E6BA-F12D-4BE2-99AF-78DAD589DB16}" type="presOf" srcId="{1515C6B7-5A29-4893-A2D0-8C10E65CA2CB}" destId="{1CA34A59-2BA4-484C-A813-7865B7CE5191}" srcOrd="0" destOrd="0" presId="urn:microsoft.com/office/officeart/2005/8/layout/hProcess9"/>
    <dgm:cxn modelId="{CFFD87D8-4182-4790-92F2-0EC4B6EE931C}" srcId="{FB53D814-CF56-487A-A160-D28A180D8880}" destId="{544954C9-59D8-4959-9061-70FB52BB991F}" srcOrd="6" destOrd="0" parTransId="{1A7AE3BE-F38A-4E3D-B887-C5DCF4D4C8BF}" sibTransId="{49E6AEEC-7A57-403F-B25B-8F0EC4832424}"/>
    <dgm:cxn modelId="{718A56AC-B635-43BD-A110-C9AEBD7B83F2}" srcId="{FB53D814-CF56-487A-A160-D28A180D8880}" destId="{EB3D45C8-5579-4520-8377-D0FCBD2A9E77}" srcOrd="2" destOrd="0" parTransId="{380B6623-670A-4D85-AE99-80384D9F46B2}" sibTransId="{38171F6F-4814-479B-A508-6D0D38DB06A3}"/>
    <dgm:cxn modelId="{B8AB2047-286D-4131-890A-8E95B8D64EE3}" type="presOf" srcId="{EB3D45C8-5579-4520-8377-D0FCBD2A9E77}" destId="{5ED552F4-1F3E-4F66-8297-D4E782E01C23}" srcOrd="0" destOrd="0" presId="urn:microsoft.com/office/officeart/2005/8/layout/hProcess9"/>
    <dgm:cxn modelId="{7EA6BE07-1475-45FC-A508-92130C9F1FA4}" type="presParOf" srcId="{3FF8B030-90DC-4204-BE99-6F9171760098}" destId="{5743D659-0204-4742-8591-28697E34B83F}" srcOrd="0" destOrd="0" presId="urn:microsoft.com/office/officeart/2005/8/layout/hProcess9"/>
    <dgm:cxn modelId="{FE78C397-62BD-405D-A0D0-EFDA230F06EA}" type="presParOf" srcId="{3FF8B030-90DC-4204-BE99-6F9171760098}" destId="{3A167258-0D55-40ED-9687-A054D6FEB6BB}" srcOrd="1" destOrd="0" presId="urn:microsoft.com/office/officeart/2005/8/layout/hProcess9"/>
    <dgm:cxn modelId="{59ABC703-A68D-4B25-B77A-E1FF2E1BC303}" type="presParOf" srcId="{3A167258-0D55-40ED-9687-A054D6FEB6BB}" destId="{E50C8C7E-2D24-4D30-84AF-59DF17563624}" srcOrd="0" destOrd="0" presId="urn:microsoft.com/office/officeart/2005/8/layout/hProcess9"/>
    <dgm:cxn modelId="{41B7C9A1-8DAA-4D0F-8DBE-6E8B589A8CD0}" type="presParOf" srcId="{3A167258-0D55-40ED-9687-A054D6FEB6BB}" destId="{ADDAA728-26AC-495E-A06D-6BBAB4365928}" srcOrd="1" destOrd="0" presId="urn:microsoft.com/office/officeart/2005/8/layout/hProcess9"/>
    <dgm:cxn modelId="{2B1A98D7-716B-41A6-832E-39D4FE909CD5}" type="presParOf" srcId="{3A167258-0D55-40ED-9687-A054D6FEB6BB}" destId="{10B15830-57DB-40F2-9D55-93727ADBB5DC}" srcOrd="2" destOrd="0" presId="urn:microsoft.com/office/officeart/2005/8/layout/hProcess9"/>
    <dgm:cxn modelId="{4E2D942E-0428-4F89-BC11-2FC1A4563C5C}" type="presParOf" srcId="{3A167258-0D55-40ED-9687-A054D6FEB6BB}" destId="{2894852D-6C79-4646-B374-70BFDC31D640}" srcOrd="3" destOrd="0" presId="urn:microsoft.com/office/officeart/2005/8/layout/hProcess9"/>
    <dgm:cxn modelId="{045919C4-E9E1-4E92-94DE-4C16D3A3EC7F}" type="presParOf" srcId="{3A167258-0D55-40ED-9687-A054D6FEB6BB}" destId="{5ED552F4-1F3E-4F66-8297-D4E782E01C23}" srcOrd="4" destOrd="0" presId="urn:microsoft.com/office/officeart/2005/8/layout/hProcess9"/>
    <dgm:cxn modelId="{B609F570-148F-4DEC-828E-E3D5B52FEAFB}" type="presParOf" srcId="{3A167258-0D55-40ED-9687-A054D6FEB6BB}" destId="{F7378ECB-1EF6-44E3-9861-EC4F50F2D327}" srcOrd="5" destOrd="0" presId="urn:microsoft.com/office/officeart/2005/8/layout/hProcess9"/>
    <dgm:cxn modelId="{93DAEEE6-E31E-4989-8C87-93B74648137E}" type="presParOf" srcId="{3A167258-0D55-40ED-9687-A054D6FEB6BB}" destId="{E56020CA-636A-4433-84B8-81C905B25B8D}" srcOrd="6" destOrd="0" presId="urn:microsoft.com/office/officeart/2005/8/layout/hProcess9"/>
    <dgm:cxn modelId="{D526E71A-7BFB-4A7E-A21A-9447BA8E2F4C}" type="presParOf" srcId="{3A167258-0D55-40ED-9687-A054D6FEB6BB}" destId="{84939952-697B-47EA-BDE7-351E61DCA2B5}" srcOrd="7" destOrd="0" presId="urn:microsoft.com/office/officeart/2005/8/layout/hProcess9"/>
    <dgm:cxn modelId="{A5FD1278-4279-4EF1-9B0B-8C6623AC7DAF}" type="presParOf" srcId="{3A167258-0D55-40ED-9687-A054D6FEB6BB}" destId="{1CA34A59-2BA4-484C-A813-7865B7CE5191}" srcOrd="8" destOrd="0" presId="urn:microsoft.com/office/officeart/2005/8/layout/hProcess9"/>
    <dgm:cxn modelId="{78E8185E-2F66-4699-A308-AE8968BF1F5E}" type="presParOf" srcId="{3A167258-0D55-40ED-9687-A054D6FEB6BB}" destId="{F2BDE7DB-C03D-42F0-9223-F788C6997541}" srcOrd="9" destOrd="0" presId="urn:microsoft.com/office/officeart/2005/8/layout/hProcess9"/>
    <dgm:cxn modelId="{B0E11AD8-6CCB-40A1-9DF3-0BB9E795FF00}" type="presParOf" srcId="{3A167258-0D55-40ED-9687-A054D6FEB6BB}" destId="{EA2688E0-E665-4901-B025-5BC23755F0B9}" srcOrd="10" destOrd="0" presId="urn:microsoft.com/office/officeart/2005/8/layout/hProcess9"/>
    <dgm:cxn modelId="{1792C6C0-8A87-47EA-9569-EA08ACAE5736}" type="presParOf" srcId="{3A167258-0D55-40ED-9687-A054D6FEB6BB}" destId="{E4F9ACFB-EE15-4083-9BCB-5E5BCE2F3A4C}" srcOrd="11" destOrd="0" presId="urn:microsoft.com/office/officeart/2005/8/layout/hProcess9"/>
    <dgm:cxn modelId="{889ACAA9-BAC4-4B84-A0F2-8EA269066243}" type="presParOf" srcId="{3A167258-0D55-40ED-9687-A054D6FEB6BB}" destId="{41D6883B-87F5-4662-8398-A0B8ED374AB1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3D659-0204-4742-8591-28697E34B83F}">
      <dsp:nvSpPr>
        <dsp:cNvPr id="0" name=""/>
        <dsp:cNvSpPr/>
      </dsp:nvSpPr>
      <dsp:spPr>
        <a:xfrm>
          <a:off x="869060" y="0"/>
          <a:ext cx="9849357" cy="2126998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C8C7E-2D24-4D30-84AF-59DF17563624}">
      <dsp:nvSpPr>
        <dsp:cNvPr id="0" name=""/>
        <dsp:cNvSpPr/>
      </dsp:nvSpPr>
      <dsp:spPr>
        <a:xfrm>
          <a:off x="2263" y="638099"/>
          <a:ext cx="1447869" cy="8507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Contact</a:t>
          </a:r>
          <a:endParaRPr lang="de-DE" sz="1400" kern="1200" dirty="0"/>
        </a:p>
      </dsp:txBody>
      <dsp:txXfrm>
        <a:off x="43796" y="679632"/>
        <a:ext cx="1364803" cy="767733"/>
      </dsp:txXfrm>
    </dsp:sp>
    <dsp:sp modelId="{10B15830-57DB-40F2-9D55-93727ADBB5DC}">
      <dsp:nvSpPr>
        <dsp:cNvPr id="0" name=""/>
        <dsp:cNvSpPr/>
      </dsp:nvSpPr>
      <dsp:spPr>
        <a:xfrm>
          <a:off x="1691443" y="638099"/>
          <a:ext cx="1447869" cy="8507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Basic Information</a:t>
          </a:r>
          <a:endParaRPr lang="de-DE" sz="1400" kern="1200" dirty="0"/>
        </a:p>
      </dsp:txBody>
      <dsp:txXfrm>
        <a:off x="1732976" y="679632"/>
        <a:ext cx="1364803" cy="767733"/>
      </dsp:txXfrm>
    </dsp:sp>
    <dsp:sp modelId="{5ED552F4-1F3E-4F66-8297-D4E782E01C23}">
      <dsp:nvSpPr>
        <dsp:cNvPr id="0" name=""/>
        <dsp:cNvSpPr/>
      </dsp:nvSpPr>
      <dsp:spPr>
        <a:xfrm>
          <a:off x="3380624" y="638099"/>
          <a:ext cx="1447869" cy="8507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Detailed</a:t>
          </a:r>
          <a:r>
            <a:rPr lang="de-DE" sz="1400" kern="1200" dirty="0" smtClean="0"/>
            <a:t> Information</a:t>
          </a:r>
          <a:endParaRPr lang="de-DE" sz="1400" kern="1200" dirty="0"/>
        </a:p>
      </dsp:txBody>
      <dsp:txXfrm>
        <a:off x="3422157" y="679632"/>
        <a:ext cx="1364803" cy="767733"/>
      </dsp:txXfrm>
    </dsp:sp>
    <dsp:sp modelId="{E56020CA-636A-4433-84B8-81C905B25B8D}">
      <dsp:nvSpPr>
        <dsp:cNvPr id="0" name=""/>
        <dsp:cNvSpPr/>
      </dsp:nvSpPr>
      <dsp:spPr>
        <a:xfrm>
          <a:off x="5069804" y="638099"/>
          <a:ext cx="1447869" cy="8507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On-Site </a:t>
          </a:r>
          <a:r>
            <a:rPr lang="de-DE" sz="1400" kern="1200" dirty="0" err="1" smtClean="0"/>
            <a:t>assessment</a:t>
          </a:r>
          <a:endParaRPr lang="de-DE" sz="1400" kern="1200" dirty="0"/>
        </a:p>
      </dsp:txBody>
      <dsp:txXfrm>
        <a:off x="5111337" y="679632"/>
        <a:ext cx="1364803" cy="767733"/>
      </dsp:txXfrm>
    </dsp:sp>
    <dsp:sp modelId="{1CA34A59-2BA4-484C-A813-7865B7CE5191}">
      <dsp:nvSpPr>
        <dsp:cNvPr id="0" name=""/>
        <dsp:cNvSpPr/>
      </dsp:nvSpPr>
      <dsp:spPr>
        <a:xfrm>
          <a:off x="6758985" y="638099"/>
          <a:ext cx="1447869" cy="8507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Bidding</a:t>
          </a:r>
          <a:endParaRPr lang="de-DE" sz="1400" kern="1200" dirty="0"/>
        </a:p>
      </dsp:txBody>
      <dsp:txXfrm>
        <a:off x="6800518" y="679632"/>
        <a:ext cx="1364803" cy="767733"/>
      </dsp:txXfrm>
    </dsp:sp>
    <dsp:sp modelId="{EA2688E0-E665-4901-B025-5BC23755F0B9}">
      <dsp:nvSpPr>
        <dsp:cNvPr id="0" name=""/>
        <dsp:cNvSpPr/>
      </dsp:nvSpPr>
      <dsp:spPr>
        <a:xfrm>
          <a:off x="8448166" y="638099"/>
          <a:ext cx="1447869" cy="8507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3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Dismantling and transfer of the panels</a:t>
          </a:r>
          <a:endParaRPr lang="de-DE" sz="1400" kern="1200" dirty="0"/>
        </a:p>
      </dsp:txBody>
      <dsp:txXfrm>
        <a:off x="8489699" y="679632"/>
        <a:ext cx="1364803" cy="767733"/>
      </dsp:txXfrm>
    </dsp:sp>
    <dsp:sp modelId="{41D6883B-87F5-4662-8398-A0B8ED374AB1}">
      <dsp:nvSpPr>
        <dsp:cNvPr id="0" name=""/>
        <dsp:cNvSpPr/>
      </dsp:nvSpPr>
      <dsp:spPr>
        <a:xfrm>
          <a:off x="10137346" y="638099"/>
          <a:ext cx="1447869" cy="8507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Hand out </a:t>
          </a:r>
          <a:r>
            <a:rPr lang="de-DE" sz="1400" kern="1200" dirty="0" err="1" smtClean="0"/>
            <a:t>of</a:t>
          </a:r>
          <a:r>
            <a:rPr lang="de-DE" sz="1400" kern="1200" dirty="0" smtClean="0"/>
            <a:t> </a:t>
          </a:r>
          <a:r>
            <a:rPr lang="de-DE" sz="1400" kern="1200" dirty="0" err="1" smtClean="0"/>
            <a:t>recycling</a:t>
          </a:r>
          <a:r>
            <a:rPr lang="de-DE" sz="1400" kern="1200" dirty="0" smtClean="0"/>
            <a:t> </a:t>
          </a:r>
          <a:r>
            <a:rPr lang="de-DE" sz="1400" kern="1200" dirty="0" err="1" smtClean="0"/>
            <a:t>certificate</a:t>
          </a:r>
          <a:endParaRPr lang="de-DE" sz="1400" kern="1200" dirty="0"/>
        </a:p>
      </dsp:txBody>
      <dsp:txXfrm>
        <a:off x="10178879" y="679632"/>
        <a:ext cx="1364803" cy="767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86259-A87A-470F-85E7-AD7672E1D84D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47A0C-F5DA-4DAC-90A7-53FC66A7C62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8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14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47A0C-F5DA-4DAC-90A7-53FC66A7C62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251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037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47A0C-F5DA-4DAC-90A7-53FC66A7C62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344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000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47A0C-F5DA-4DAC-90A7-53FC66A7C62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0373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513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456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396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381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de-DE" dirty="0" smtClean="0"/>
              <a:t>Einer der Kernpunkte des zirkulären Bauens ist es, Gebäude und die darin verbauten Produkte als Materiallager und Rohstoffquelle für zukünftige Bauvorhaben zu sehen und zu nutzen.</a:t>
            </a:r>
          </a:p>
          <a:p>
            <a:pPr>
              <a:spcBef>
                <a:spcPct val="50000"/>
              </a:spcBef>
              <a:defRPr/>
            </a:pPr>
            <a:r>
              <a:rPr lang="de-DE" dirty="0" smtClean="0"/>
              <a:t>Detaillierte Produktinformationen in Kombination mit digitalen Werkzeugen wie „digitaler Zwilling“, digitaler Bestands-dokumentation, </a:t>
            </a:r>
            <a:r>
              <a:rPr lang="de-DE" b="1" dirty="0" smtClean="0"/>
              <a:t>MATERIALPÄSSEN UND PRODUKT-DATENBANKEN </a:t>
            </a:r>
            <a:r>
              <a:rPr lang="de-DE" dirty="0" smtClean="0"/>
              <a:t>dienen als Grundlage für Urban Mining und geschlossenen Materialkreisläufen in der Baupraxis.</a:t>
            </a:r>
          </a:p>
          <a:p>
            <a:pPr>
              <a:spcBef>
                <a:spcPct val="50000"/>
              </a:spcBef>
              <a:defRPr/>
            </a:pPr>
            <a:r>
              <a:rPr lang="de-DE" dirty="0" smtClean="0"/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198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112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085b0736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085b07367_0_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411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54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603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252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47A0C-F5DA-4DAC-90A7-53FC66A7C62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473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47A0C-F5DA-4DAC-90A7-53FC66A7C62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154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085b0736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085b07367_0_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08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746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550A-C897-46FA-B1DC-BD2263C1696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95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Die optischen, visuellen, luftbedingten und schallschutztechnischen Konfigurationen können individuell angepasst werden, wodurch eine flexible Raumplanung ermöglicht wird.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47A0C-F5DA-4DAC-90A7-53FC66A7C62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745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47A0C-F5DA-4DAC-90A7-53FC66A7C62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98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de-DE" dirty="0" smtClean="0"/>
              <a:t>Headline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Subheadline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4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s Arbeits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5939" y="2128437"/>
            <a:ext cx="10790619" cy="346689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336001" y="1266455"/>
            <a:ext cx="10800558" cy="72238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Subheadline</a:t>
            </a:r>
            <a:endParaRPr lang="de-DE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36000" y="549000"/>
            <a:ext cx="10800559" cy="5000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Headline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710" y="6236245"/>
            <a:ext cx="1980000" cy="2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207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les Arbeits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5939" y="2128437"/>
            <a:ext cx="10790619" cy="346689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336001" y="1266455"/>
            <a:ext cx="10800558" cy="72238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Subheadline</a:t>
            </a:r>
            <a:endParaRPr lang="de-DE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36000" y="549000"/>
            <a:ext cx="10800559" cy="5000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Headline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840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es Elemen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5940" y="2128437"/>
            <a:ext cx="3265786" cy="25607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336001" y="1266455"/>
            <a:ext cx="3275724" cy="72238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Subheadline</a:t>
            </a:r>
            <a:endParaRPr lang="de-DE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36001" y="549000"/>
            <a:ext cx="3275724" cy="5000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Headline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29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2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s Elemen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336001" y="1266455"/>
            <a:ext cx="3275724" cy="72238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Subheadline</a:t>
            </a:r>
            <a:endParaRPr lang="de-DE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36001" y="549000"/>
            <a:ext cx="3275724" cy="5000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 dirty="0" smtClean="0"/>
              <a:t>Headline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45940" y="2128437"/>
            <a:ext cx="3265786" cy="25607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34476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creen_links Text_recht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3974" y="2128238"/>
            <a:ext cx="5032026" cy="34607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336001" y="1266455"/>
            <a:ext cx="5039999" cy="72238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Subheadline</a:t>
            </a:r>
            <a:endParaRPr lang="de-DE" dirty="0"/>
          </a:p>
        </p:txBody>
      </p:sp>
      <p:sp>
        <p:nvSpPr>
          <p:cNvPr id="16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36001" y="549000"/>
            <a:ext cx="5040000" cy="500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Headline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03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z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6001" y="5809312"/>
            <a:ext cx="4355844" cy="500008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Projektname XY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4765" y="6312273"/>
            <a:ext cx="3276600" cy="2850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Ort, Land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60497" y="496991"/>
            <a:ext cx="1296542" cy="144041"/>
          </a:xfrm>
        </p:spPr>
        <p:txBody>
          <a:bodyPr anchor="b">
            <a:normAutofit/>
          </a:bodyPr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smtClean="0"/>
              <a:t>© XYZ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9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de-DE" smtClean="0"/>
              <a:pPr algn="r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21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36000" y="549000"/>
            <a:ext cx="10800559" cy="5000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 smtClean="0"/>
              <a:t>Headline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6001" y="2133096"/>
            <a:ext cx="10800558" cy="43202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43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8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1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orient="horz" pos="1344">
          <p15:clr>
            <a:srgbClr val="F26B43"/>
          </p15:clr>
        </p15:guide>
        <p15:guide id="8" orient="horz" pos="82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openxmlformats.org/officeDocument/2006/relationships/hyperlink" Target="https://www.lindner-group.com/fileadmin/360/arnstorf/index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dner-group.com/en/company/sustainability/" TargetMode="External"/><Relationship Id="rId3" Type="http://schemas.openxmlformats.org/officeDocument/2006/relationships/hyperlink" Target="https://www.lindner-group.com/en/expertise/green-building/cradle-to-cradle-certifiedr/" TargetMode="External"/><Relationship Id="rId7" Type="http://schemas.openxmlformats.org/officeDocument/2006/relationships/hyperlink" Target="https://www.lindner-group.com/en/productfinder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bu-epd.com/en/published-epds/" TargetMode="External"/><Relationship Id="rId5" Type="http://schemas.openxmlformats.org/officeDocument/2006/relationships/hyperlink" Target="https://www.lindner-group.com/en/expertise/green-building/product-leasing/" TargetMode="External"/><Relationship Id="rId4" Type="http://schemas.openxmlformats.org/officeDocument/2006/relationships/hyperlink" Target="https://www.lindner-group.com/de_DE/kompetenzen/green-building/gebaeudezertifizierung/" TargetMode="External"/><Relationship Id="rId9" Type="http://schemas.openxmlformats.org/officeDocument/2006/relationships/hyperlink" Target="https://www.lindner-group.com/en/referenc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55440" y="1122363"/>
            <a:ext cx="10081120" cy="2387600"/>
          </a:xfrm>
        </p:spPr>
        <p:txBody>
          <a:bodyPr/>
          <a:lstStyle/>
          <a:p>
            <a:r>
              <a:rPr lang="de-DE" sz="6600" dirty="0" err="1" smtClean="0">
                <a:solidFill>
                  <a:schemeClr val="bg1"/>
                </a:solidFill>
              </a:rPr>
              <a:t>Circular</a:t>
            </a:r>
            <a:r>
              <a:rPr lang="de-DE" sz="6600" dirty="0" smtClean="0">
                <a:solidFill>
                  <a:schemeClr val="bg1"/>
                </a:solidFill>
              </a:rPr>
              <a:t> </a:t>
            </a:r>
            <a:r>
              <a:rPr lang="de-DE" sz="6600" dirty="0" err="1" smtClean="0">
                <a:solidFill>
                  <a:schemeClr val="bg1"/>
                </a:solidFill>
              </a:rPr>
              <a:t>Construction</a:t>
            </a:r>
            <a:endParaRPr lang="de-DE" sz="6600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55440" y="3602038"/>
            <a:ext cx="10081120" cy="1655762"/>
          </a:xfrm>
        </p:spPr>
        <p:txBody>
          <a:bodyPr>
            <a:no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We</a:t>
            </a:r>
            <a:r>
              <a:rPr lang="de-DE" sz="3600" dirty="0">
                <a:solidFill>
                  <a:schemeClr val="bg1"/>
                </a:solidFill>
              </a:rPr>
              <a:t> live </a:t>
            </a:r>
            <a:r>
              <a:rPr lang="de-DE" sz="3600" dirty="0" smtClean="0">
                <a:solidFill>
                  <a:schemeClr val="bg1"/>
                </a:solidFill>
              </a:rPr>
              <a:t>Material </a:t>
            </a:r>
            <a:r>
              <a:rPr lang="de-DE" sz="3600" dirty="0" err="1">
                <a:solidFill>
                  <a:schemeClr val="bg1"/>
                </a:solidFill>
              </a:rPr>
              <a:t>Circularity</a:t>
            </a:r>
            <a:r>
              <a:rPr lang="de-DE" sz="36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>
            <a:noAutofit/>
          </a:bodyPr>
          <a:lstStyle/>
          <a:p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 smtClean="0"/>
              <a:t>partner</a:t>
            </a:r>
            <a:r>
              <a:rPr lang="de-DE" dirty="0" smtClean="0"/>
              <a:t>: </a:t>
            </a:r>
            <a:r>
              <a:rPr lang="de-DE" dirty="0"/>
              <a:t>Lindner Group </a:t>
            </a:r>
            <a:r>
              <a:rPr lang="de-DE" dirty="0" err="1" smtClean="0"/>
              <a:t>and</a:t>
            </a:r>
            <a:r>
              <a:rPr lang="de-DE" dirty="0" smtClean="0"/>
              <a:t> MUCBOOK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6000" y="546714"/>
            <a:ext cx="10800559" cy="500008"/>
          </a:xfrm>
        </p:spPr>
        <p:txBody>
          <a:bodyPr>
            <a:noAutofit/>
          </a:bodyPr>
          <a:lstStyle/>
          <a:p>
            <a:r>
              <a:rPr lang="de-DE" dirty="0" err="1" smtClean="0"/>
              <a:t>Concular</a:t>
            </a:r>
            <a:r>
              <a:rPr lang="de-DE" dirty="0" smtClean="0"/>
              <a:t> </a:t>
            </a:r>
            <a:r>
              <a:rPr lang="de-DE" dirty="0" err="1" smtClean="0"/>
              <a:t>Circularity</a:t>
            </a:r>
            <a:r>
              <a:rPr lang="de-DE" dirty="0" smtClean="0"/>
              <a:t> Partner</a:t>
            </a:r>
            <a:endParaRPr lang="de-DE" dirty="0"/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328565" y="2128438"/>
            <a:ext cx="10807993" cy="16420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Lindner and MUCBOOK start a cooperation with </a:t>
            </a:r>
            <a:r>
              <a:rPr lang="en-US" dirty="0" err="1"/>
              <a:t>Concular</a:t>
            </a:r>
            <a:r>
              <a:rPr lang="en-US" dirty="0"/>
              <a:t> to promote </a:t>
            </a:r>
            <a:r>
              <a:rPr lang="en-US" b="1" dirty="0"/>
              <a:t>resource efficiency </a:t>
            </a:r>
            <a:r>
              <a:rPr lang="en-US" dirty="0"/>
              <a:t>in the construction and real estate sector. For this purpose, three sophisticated workplace concepts are looking for a new home. </a:t>
            </a:r>
          </a:p>
          <a:p>
            <a:r>
              <a:rPr lang="en-US" b="1" dirty="0"/>
              <a:t>Result</a:t>
            </a:r>
            <a:r>
              <a:rPr lang="en-US" dirty="0"/>
              <a:t>: MUCBOOK Cubes as work, education and business spaces with creative tape design by </a:t>
            </a:r>
            <a:r>
              <a:rPr lang="en-US" b="1" dirty="0"/>
              <a:t>TAPEMOSS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1160" y="6135687"/>
            <a:ext cx="5016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err="1" smtClean="0"/>
              <a:t>Sources</a:t>
            </a:r>
            <a:r>
              <a:rPr lang="de-DE" sz="800" dirty="0" smtClean="0"/>
              <a:t>: </a:t>
            </a:r>
          </a:p>
          <a:p>
            <a:endParaRPr lang="de-DE" sz="800" dirty="0" smtClean="0"/>
          </a:p>
          <a:p>
            <a:r>
              <a:rPr lang="de-DE" sz="800" dirty="0"/>
              <a:t>https://concular.de/de/blog/lindner-group-als-kooperationspartner-von-concular/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30" y="4299321"/>
            <a:ext cx="3872932" cy="115418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35" b="23435"/>
          <a:stretch/>
        </p:blipFill>
        <p:spPr>
          <a:xfrm>
            <a:off x="4763852" y="3617142"/>
            <a:ext cx="7107104" cy="25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200" y="826155"/>
            <a:ext cx="9000000" cy="53648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3" y="-295128"/>
            <a:ext cx="4431479" cy="7607435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36001" y="549000"/>
            <a:ext cx="3275724" cy="500008"/>
          </a:xfrm>
        </p:spPr>
        <p:txBody>
          <a:bodyPr anchor="t"/>
          <a:lstStyle/>
          <a:p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err="1" smtClean="0">
                <a:solidFill>
                  <a:schemeClr val="bg1"/>
                </a:solidFill>
              </a:rPr>
              <a:t>Refurbish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Inhaltsplatzhalter 3"/>
          <p:cNvSpPr>
            <a:spLocks noGrp="1"/>
          </p:cNvSpPr>
          <p:nvPr>
            <p:ph idx="1"/>
          </p:nvPr>
        </p:nvSpPr>
        <p:spPr>
          <a:xfrm>
            <a:off x="345940" y="2128437"/>
            <a:ext cx="3265786" cy="318651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primary product or components are returned to production after disassembly.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components of the product are reprocessed and serve either the original or a new purpose.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725" y="5923572"/>
            <a:ext cx="1463869" cy="39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0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40" r="-2040"/>
          <a:stretch/>
        </p:blipFill>
        <p:spPr>
          <a:xfrm>
            <a:off x="1" y="-139700"/>
            <a:ext cx="12440364" cy="69977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2;p17"/>
          <p:cNvSpPr txBox="1"/>
          <p:nvPr/>
        </p:nvSpPr>
        <p:spPr>
          <a:xfrm>
            <a:off x="650983" y="982920"/>
            <a:ext cx="10643157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/>
            <a:r>
              <a:rPr lang="en-US" sz="3600" b="1" spc="27" dirty="0">
                <a:solidFill>
                  <a:schemeClr val="lt1"/>
                </a:solidFill>
                <a:latin typeface="+mj-lt"/>
              </a:rPr>
              <a:t>Possible procedure for </a:t>
            </a:r>
            <a:r>
              <a:rPr lang="en-US" sz="3600" b="1" spc="27" dirty="0" smtClean="0">
                <a:solidFill>
                  <a:schemeClr val="lt1"/>
                </a:solidFill>
                <a:latin typeface="+mj-lt"/>
              </a:rPr>
              <a:t>returning </a:t>
            </a:r>
          </a:p>
          <a:p>
            <a:pPr lvl="0"/>
            <a:r>
              <a:rPr lang="en-US" sz="3600" b="1" spc="27" dirty="0" smtClean="0">
                <a:solidFill>
                  <a:schemeClr val="lt1"/>
                </a:solidFill>
                <a:latin typeface="+mj-lt"/>
              </a:rPr>
              <a:t>of </a:t>
            </a:r>
            <a:r>
              <a:rPr lang="en-US" sz="3600" b="1" spc="27" dirty="0">
                <a:solidFill>
                  <a:schemeClr val="lt1"/>
                </a:solidFill>
                <a:latin typeface="+mj-lt"/>
              </a:rPr>
              <a:t>floor panels</a:t>
            </a:r>
            <a:endParaRPr sz="3600" spc="27" dirty="0">
              <a:latin typeface="+mj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3"/>
            <a:ext cx="1980000" cy="296619"/>
          </a:xfrm>
          <a:prstGeom prst="rect">
            <a:avLst/>
          </a:prstGeom>
        </p:spPr>
      </p:pic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999962964"/>
              </p:ext>
            </p:extLst>
          </p:nvPr>
        </p:nvGraphicFramePr>
        <p:xfrm>
          <a:off x="426443" y="2640330"/>
          <a:ext cx="11587479" cy="212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Grafik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43" y="5106520"/>
            <a:ext cx="1130793" cy="113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0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40" r="-2040"/>
          <a:stretch/>
        </p:blipFill>
        <p:spPr>
          <a:xfrm>
            <a:off x="1" y="-139700"/>
            <a:ext cx="12440364" cy="699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684" y="2417577"/>
            <a:ext cx="2665409" cy="19990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580" b="16434"/>
          <a:stretch/>
        </p:blipFill>
        <p:spPr>
          <a:xfrm>
            <a:off x="727183" y="2417577"/>
            <a:ext cx="2405583" cy="1999057"/>
          </a:xfrm>
          <a:prstGeom prst="rect">
            <a:avLst/>
          </a:prstGeom>
        </p:spPr>
      </p:pic>
      <p:sp>
        <p:nvSpPr>
          <p:cNvPr id="9" name="Google Shape;92;p17"/>
          <p:cNvSpPr txBox="1"/>
          <p:nvPr/>
        </p:nvSpPr>
        <p:spPr>
          <a:xfrm>
            <a:off x="650983" y="982920"/>
            <a:ext cx="10643157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/>
            <a:r>
              <a:rPr lang="en-US" sz="3600" b="1" spc="27" dirty="0">
                <a:solidFill>
                  <a:schemeClr val="lt1"/>
                </a:solidFill>
              </a:rPr>
              <a:t>From dismantling </a:t>
            </a:r>
            <a:r>
              <a:rPr lang="en-US" sz="3600" b="1" spc="27" dirty="0" smtClean="0">
                <a:solidFill>
                  <a:schemeClr val="lt1"/>
                </a:solidFill>
              </a:rPr>
              <a:t>to preparation</a:t>
            </a:r>
            <a:endParaRPr sz="3600" spc="27" dirty="0"/>
          </a:p>
        </p:txBody>
      </p:sp>
      <p:sp>
        <p:nvSpPr>
          <p:cNvPr id="10" name="Rechteck 9"/>
          <p:cNvSpPr/>
          <p:nvPr/>
        </p:nvSpPr>
        <p:spPr>
          <a:xfrm>
            <a:off x="650983" y="4524245"/>
            <a:ext cx="2206901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ct val="120000"/>
            </a:pPr>
            <a:r>
              <a:rPr lang="en-US" sz="1400" dirty="0">
                <a:solidFill>
                  <a:srgbClr val="FFFFFF"/>
                </a:solidFill>
              </a:rPr>
              <a:t>Panels in the refurbishment project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176095" y="4462689"/>
            <a:ext cx="2206901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ct val="120000"/>
            </a:pPr>
            <a:r>
              <a:rPr lang="de-DE" sz="1400" dirty="0" smtClean="0">
                <a:solidFill>
                  <a:srgbClr val="FFFFFF"/>
                </a:solidFill>
              </a:rPr>
              <a:t>On </a:t>
            </a:r>
            <a:r>
              <a:rPr lang="de-DE" sz="1400" dirty="0" err="1" smtClean="0">
                <a:solidFill>
                  <a:srgbClr val="FFFFFF"/>
                </a:solidFill>
              </a:rPr>
              <a:t>site</a:t>
            </a:r>
            <a:r>
              <a:rPr lang="de-DE" sz="1400" dirty="0" smtClean="0">
                <a:solidFill>
                  <a:srgbClr val="FFFFFF"/>
                </a:solidFill>
              </a:rPr>
              <a:t> </a:t>
            </a:r>
            <a:r>
              <a:rPr lang="de-DE" sz="1400" dirty="0" err="1" smtClean="0">
                <a:solidFill>
                  <a:srgbClr val="FFFFFF"/>
                </a:solidFill>
              </a:rPr>
              <a:t>inspection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003614" y="4424220"/>
            <a:ext cx="298687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ct val="120000"/>
            </a:pPr>
            <a:r>
              <a:rPr lang="de-DE" sz="1400" dirty="0" err="1">
                <a:solidFill>
                  <a:srgbClr val="FFFFFF"/>
                </a:solidFill>
              </a:rPr>
              <a:t>Testing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the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physical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properties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777382" y="4450467"/>
            <a:ext cx="3009485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ct val="120000"/>
            </a:pPr>
            <a:r>
              <a:rPr lang="de-DE" sz="1400" dirty="0" err="1">
                <a:solidFill>
                  <a:srgbClr val="FFFFFF"/>
                </a:solidFill>
              </a:rPr>
              <a:t>Preparation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of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the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surfaces</a:t>
            </a:r>
            <a:endParaRPr lang="de-DE" sz="1400" dirty="0">
              <a:solidFill>
                <a:srgbClr val="FFFFFF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327" y="2405353"/>
            <a:ext cx="2665409" cy="199905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011" y="2417577"/>
            <a:ext cx="2665409" cy="199905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3"/>
            <a:ext cx="1980000" cy="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58" t="18639" r="13304"/>
          <a:stretch/>
        </p:blipFill>
        <p:spPr>
          <a:xfrm>
            <a:off x="1811524" y="3278"/>
            <a:ext cx="10380476" cy="685472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2" y="-295129"/>
            <a:ext cx="5864000" cy="760743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6000" y="549000"/>
            <a:ext cx="3635763" cy="500008"/>
          </a:xfrm>
        </p:spPr>
        <p:txBody>
          <a:bodyPr anchor="t"/>
          <a:lstStyle/>
          <a:p>
            <a:r>
              <a:rPr lang="de-DE" sz="3500" dirty="0" err="1" smtClean="0"/>
              <a:t>Product</a:t>
            </a:r>
            <a:r>
              <a:rPr lang="de-DE" sz="3500" dirty="0" smtClean="0"/>
              <a:t> </a:t>
            </a:r>
            <a:r>
              <a:rPr lang="de-DE" sz="3500" dirty="0" err="1" smtClean="0"/>
              <a:t>example</a:t>
            </a:r>
            <a:endParaRPr lang="de-DE" sz="35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45940" y="2128437"/>
            <a:ext cx="4273896" cy="4108875"/>
          </a:xfrm>
        </p:spPr>
        <p:txBody>
          <a:bodyPr>
            <a:noAutofit/>
          </a:bodyPr>
          <a:lstStyle/>
          <a:p>
            <a:r>
              <a:rPr lang="de-DE" sz="1600" b="1" dirty="0" smtClean="0"/>
              <a:t>Floors</a:t>
            </a: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Raised</a:t>
            </a:r>
            <a:r>
              <a:rPr lang="de-DE" sz="1600" dirty="0" smtClean="0"/>
              <a:t> </a:t>
            </a:r>
            <a:r>
              <a:rPr lang="de-DE" sz="1600" dirty="0" err="1" smtClean="0"/>
              <a:t>floor</a:t>
            </a:r>
            <a:r>
              <a:rPr lang="de-DE" sz="1600" dirty="0" smtClean="0"/>
              <a:t> </a:t>
            </a:r>
            <a:r>
              <a:rPr lang="de-DE" sz="1600" dirty="0" err="1" smtClean="0"/>
              <a:t>panels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Hollow</a:t>
            </a:r>
            <a:r>
              <a:rPr lang="de-DE" sz="1600" dirty="0" smtClean="0"/>
              <a:t> </a:t>
            </a:r>
            <a:r>
              <a:rPr lang="de-DE" sz="1600" dirty="0" err="1" smtClean="0"/>
              <a:t>floor</a:t>
            </a:r>
            <a:r>
              <a:rPr lang="de-DE" sz="1600" dirty="0" smtClean="0"/>
              <a:t> </a:t>
            </a:r>
            <a:r>
              <a:rPr lang="de-DE" sz="1600" dirty="0" err="1" smtClean="0"/>
              <a:t>panels</a:t>
            </a:r>
            <a:endParaRPr lang="de-DE" sz="1600" dirty="0"/>
          </a:p>
          <a:p>
            <a:endParaRPr lang="de-DE" dirty="0"/>
          </a:p>
          <a:p>
            <a:r>
              <a:rPr lang="de-DE" sz="1600" b="1" dirty="0" err="1" smtClean="0"/>
              <a:t>Refurbished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floor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systems</a:t>
            </a:r>
            <a:endParaRPr lang="de-DE" sz="1600" b="1" dirty="0"/>
          </a:p>
          <a:p>
            <a:pPr marL="173038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err="1" smtClean="0"/>
              <a:t>Raised</a:t>
            </a:r>
            <a:r>
              <a:rPr lang="de-DE" dirty="0" smtClean="0"/>
              <a:t> </a:t>
            </a:r>
            <a:r>
              <a:rPr lang="de-DE" dirty="0" err="1" smtClean="0"/>
              <a:t>floor</a:t>
            </a:r>
            <a:r>
              <a:rPr lang="de-DE" dirty="0" smtClean="0"/>
              <a:t> LOOP</a:t>
            </a:r>
          </a:p>
          <a:p>
            <a:pPr marL="173038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err="1" smtClean="0"/>
              <a:t>Hollow</a:t>
            </a:r>
            <a:r>
              <a:rPr lang="de-DE" dirty="0" smtClean="0"/>
              <a:t> </a:t>
            </a:r>
            <a:r>
              <a:rPr lang="de-DE" dirty="0" err="1" smtClean="0"/>
              <a:t>floor</a:t>
            </a:r>
            <a:r>
              <a:rPr lang="de-DE" dirty="0" smtClean="0"/>
              <a:t> ADDLIFE</a:t>
            </a:r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17" name="Untertitel 3"/>
          <p:cNvSpPr txBox="1">
            <a:spLocks/>
          </p:cNvSpPr>
          <p:nvPr/>
        </p:nvSpPr>
        <p:spPr>
          <a:xfrm>
            <a:off x="336000" y="1266455"/>
            <a:ext cx="5147931" cy="7223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Refurbishable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03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200" y="826155"/>
            <a:ext cx="9000000" cy="536486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3" y="-295128"/>
            <a:ext cx="4431479" cy="7607435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36001" y="549000"/>
            <a:ext cx="3275724" cy="500008"/>
          </a:xfrm>
        </p:spPr>
        <p:txBody>
          <a:bodyPr anchor="t"/>
          <a:lstStyle/>
          <a:p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err="1" smtClean="0">
                <a:solidFill>
                  <a:schemeClr val="bg1"/>
                </a:solidFill>
              </a:rPr>
              <a:t>Reprocessing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Inhaltsplatzhalter 3"/>
          <p:cNvSpPr>
            <a:spLocks noGrp="1"/>
          </p:cNvSpPr>
          <p:nvPr>
            <p:ph idx="1"/>
          </p:nvPr>
        </p:nvSpPr>
        <p:spPr>
          <a:xfrm>
            <a:off x="345940" y="2128437"/>
            <a:ext cx="3265786" cy="4644896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individual </a:t>
            </a:r>
            <a:r>
              <a:rPr lang="en-US" b="1" dirty="0">
                <a:solidFill>
                  <a:schemeClr val="bg1"/>
                </a:solidFill>
              </a:rPr>
              <a:t>components</a:t>
            </a:r>
            <a:r>
              <a:rPr lang="en-US" dirty="0">
                <a:solidFill>
                  <a:schemeClr val="bg1"/>
                </a:solidFill>
              </a:rPr>
              <a:t> of the product are separated and reused as </a:t>
            </a:r>
            <a:r>
              <a:rPr lang="en-US" b="1" dirty="0">
                <a:solidFill>
                  <a:schemeClr val="bg1"/>
                </a:solidFill>
              </a:rPr>
              <a:t>material</a:t>
            </a:r>
            <a:r>
              <a:rPr lang="en-US" dirty="0">
                <a:solidFill>
                  <a:schemeClr val="bg1"/>
                </a:solidFill>
              </a:rPr>
              <a:t> in the manufacturing process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Left-over materials from production, reconstruction or construction sites are dissolved in their form and used as raw </a:t>
            </a:r>
            <a:r>
              <a:rPr lang="en-US" dirty="0" smtClean="0">
                <a:solidFill>
                  <a:schemeClr val="bg1"/>
                </a:solidFill>
              </a:rPr>
              <a:t>substance </a:t>
            </a:r>
            <a:r>
              <a:rPr lang="en-US" dirty="0">
                <a:solidFill>
                  <a:schemeClr val="bg1"/>
                </a:solidFill>
              </a:rPr>
              <a:t>for the manufacture of our products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Materials that cannot be recycled by </a:t>
            </a:r>
            <a:r>
              <a:rPr lang="en-US" dirty="0" smtClean="0">
                <a:solidFill>
                  <a:schemeClr val="bg1"/>
                </a:solidFill>
              </a:rPr>
              <a:t>ourselves </a:t>
            </a:r>
            <a:r>
              <a:rPr lang="en-US" dirty="0">
                <a:solidFill>
                  <a:schemeClr val="bg1"/>
                </a:solidFill>
              </a:rPr>
              <a:t>end up in an external material or substance cycle.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725" y="5923572"/>
            <a:ext cx="1463869" cy="39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41" b="3587"/>
          <a:stretch/>
        </p:blipFill>
        <p:spPr>
          <a:xfrm>
            <a:off x="4450682" y="984658"/>
            <a:ext cx="8248048" cy="462747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2" y="-295129"/>
            <a:ext cx="5864000" cy="7607435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45939" y="2128437"/>
            <a:ext cx="4192193" cy="4405494"/>
          </a:xfrm>
        </p:spPr>
        <p:txBody>
          <a:bodyPr>
            <a:noAutofit/>
          </a:bodyPr>
          <a:lstStyle/>
          <a:p>
            <a:pPr marL="173038" indent="-173038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b="1" dirty="0" smtClean="0"/>
              <a:t>In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production</a:t>
            </a:r>
            <a:r>
              <a:rPr lang="de-DE" b="1" dirty="0" smtClean="0"/>
              <a:t> </a:t>
            </a:r>
            <a:r>
              <a:rPr lang="de-DE" b="1" dirty="0" err="1" smtClean="0"/>
              <a:t>process</a:t>
            </a:r>
            <a:r>
              <a:rPr lang="de-DE" b="1" dirty="0" smtClean="0"/>
              <a:t>: </a:t>
            </a:r>
            <a:br>
              <a:rPr lang="de-DE" b="1" dirty="0" smtClean="0"/>
            </a:br>
            <a:r>
              <a:rPr lang="de-DE" dirty="0" err="1"/>
              <a:t>cuttings</a:t>
            </a:r>
            <a:r>
              <a:rPr lang="de-DE" dirty="0"/>
              <a:t>, </a:t>
            </a:r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dust</a:t>
            </a:r>
            <a:r>
              <a:rPr lang="de-DE" dirty="0"/>
              <a:t>, </a:t>
            </a:r>
            <a:r>
              <a:rPr lang="de-DE" dirty="0" err="1"/>
              <a:t>sediments</a:t>
            </a:r>
            <a:endParaRPr lang="de-DE" dirty="0" smtClean="0"/>
          </a:p>
          <a:p>
            <a:pPr marL="173038" indent="-173038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b="1" dirty="0" err="1" smtClean="0"/>
              <a:t>construction</a:t>
            </a:r>
            <a:r>
              <a:rPr lang="de-DE" b="1" dirty="0" smtClean="0"/>
              <a:t> </a:t>
            </a:r>
            <a:r>
              <a:rPr lang="de-DE" b="1" dirty="0" err="1" smtClean="0"/>
              <a:t>site</a:t>
            </a:r>
            <a:r>
              <a:rPr lang="de-DE" b="1" dirty="0" smtClean="0"/>
              <a:t> </a:t>
            </a:r>
            <a:r>
              <a:rPr lang="de-DE" b="1" dirty="0" err="1" smtClean="0"/>
              <a:t>remains</a:t>
            </a:r>
            <a:r>
              <a:rPr lang="de-DE" b="1" dirty="0" smtClean="0"/>
              <a:t>: </a:t>
            </a:r>
            <a:br>
              <a:rPr lang="de-DE" b="1" dirty="0" smtClean="0"/>
            </a:br>
            <a:r>
              <a:rPr lang="de-DE" dirty="0" err="1" smtClean="0"/>
              <a:t>cuttings</a:t>
            </a:r>
            <a:r>
              <a:rPr lang="de-DE" dirty="0" smtClean="0"/>
              <a:t>/residual </a:t>
            </a:r>
            <a:r>
              <a:rPr lang="de-DE" dirty="0" err="1" smtClean="0"/>
              <a:t>materials</a:t>
            </a:r>
            <a:endParaRPr lang="de-DE" dirty="0" smtClean="0"/>
          </a:p>
          <a:p>
            <a:pPr marL="173038" indent="-173038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b="1" dirty="0" err="1" smtClean="0"/>
              <a:t>From</a:t>
            </a:r>
            <a:r>
              <a:rPr lang="de-DE" b="1" dirty="0" smtClean="0"/>
              <a:t> </a:t>
            </a:r>
            <a:r>
              <a:rPr lang="de-DE" b="1" dirty="0" err="1" smtClean="0"/>
              <a:t>deconstruction</a:t>
            </a:r>
            <a:r>
              <a:rPr lang="de-DE" b="1" dirty="0" smtClean="0"/>
              <a:t> </a:t>
            </a:r>
            <a:r>
              <a:rPr lang="de-DE" b="1" dirty="0" err="1" smtClean="0"/>
              <a:t>materials</a:t>
            </a:r>
            <a:r>
              <a:rPr lang="de-DE" b="1" dirty="0" smtClean="0"/>
              <a:t>: </a:t>
            </a:r>
            <a:br>
              <a:rPr lang="de-DE" b="1" dirty="0" smtClean="0"/>
            </a:br>
            <a:r>
              <a:rPr lang="de-DE" dirty="0" err="1" smtClean="0"/>
              <a:t>deconstruction</a:t>
            </a:r>
            <a:r>
              <a:rPr lang="de-DE" dirty="0" smtClean="0"/>
              <a:t> </a:t>
            </a:r>
            <a:r>
              <a:rPr lang="de-DE" dirty="0" err="1" smtClean="0"/>
              <a:t>waste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site</a:t>
            </a:r>
            <a:endParaRPr lang="de-DE" dirty="0" smtClean="0"/>
          </a:p>
          <a:p>
            <a:pPr marL="173038" indent="-173038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lnSpc>
                <a:spcPct val="150000"/>
              </a:lnSpc>
              <a:spcBef>
                <a:spcPts val="1800"/>
              </a:spcBef>
              <a:buFont typeface="Wingdings 3" panose="05040102010807070707" pitchFamily="18" charset="2"/>
              <a:buChar char=""/>
            </a:pPr>
            <a:r>
              <a:rPr lang="de-DE" b="1" dirty="0" smtClean="0"/>
              <a:t>State-</a:t>
            </a:r>
            <a:r>
              <a:rPr lang="de-DE" b="1" dirty="0" err="1" smtClean="0"/>
              <a:t>supported</a:t>
            </a:r>
            <a:r>
              <a:rPr lang="de-DE" b="1" dirty="0" smtClean="0"/>
              <a:t> </a:t>
            </a:r>
            <a:r>
              <a:rPr lang="de-DE" b="1" dirty="0" err="1" smtClean="0"/>
              <a:t>project</a:t>
            </a:r>
            <a:r>
              <a:rPr lang="de-DE" b="1" dirty="0" smtClean="0"/>
              <a:t> </a:t>
            </a:r>
            <a:r>
              <a:rPr lang="de-DE" dirty="0" smtClean="0"/>
              <a:t>(</a:t>
            </a:r>
            <a:r>
              <a:rPr lang="en-US" dirty="0"/>
              <a:t>Federal Ministry for the Environment and Nature Conservation)</a:t>
            </a:r>
            <a:r>
              <a:rPr lang="de-DE" dirty="0" smtClean="0"/>
              <a:t>)</a:t>
            </a:r>
          </a:p>
          <a:p>
            <a:pPr marL="285750" indent="-285750">
              <a:lnSpc>
                <a:spcPct val="150000"/>
              </a:lnSpc>
              <a:spcBef>
                <a:spcPts val="1800"/>
              </a:spcBef>
              <a:buFont typeface="Wingdings 3" panose="05040102010807070707" pitchFamily="18" charset="2"/>
              <a:buChar char=""/>
            </a:pPr>
            <a:r>
              <a:rPr lang="en-US" dirty="0"/>
              <a:t>Gypsum panels can be processed </a:t>
            </a:r>
            <a:r>
              <a:rPr lang="en-US" dirty="0" smtClean="0"/>
              <a:t>up to </a:t>
            </a:r>
            <a:r>
              <a:rPr lang="en-US" dirty="0"/>
              <a:t>100% </a:t>
            </a:r>
            <a:r>
              <a:rPr lang="en-US" b="1" dirty="0"/>
              <a:t>low-energy and thermally reactivated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pPr marL="173038" indent="-173038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de-DE" dirty="0"/>
          </a:p>
          <a:p>
            <a:pPr marL="173038" indent="-173038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173038" algn="l"/>
              </a:tabLst>
            </a:pPr>
            <a:endParaRPr lang="de-DE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endParaRPr lang="de-DE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endParaRPr lang="de-DE" dirty="0" smtClean="0"/>
          </a:p>
          <a:p>
            <a:pPr>
              <a:lnSpc>
                <a:spcPct val="150000"/>
              </a:lnSpc>
              <a:spcBef>
                <a:spcPts val="1800"/>
              </a:spcBef>
            </a:pP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3"/>
          </p:nvPr>
        </p:nvSpPr>
        <p:spPr>
          <a:xfrm>
            <a:off x="336000" y="1266455"/>
            <a:ext cx="4624619" cy="7223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of building materials containing gypsum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6000" y="549000"/>
            <a:ext cx="4933229" cy="500008"/>
          </a:xfrm>
        </p:spPr>
        <p:txBody>
          <a:bodyPr anchor="t"/>
          <a:lstStyle/>
          <a:p>
            <a:r>
              <a:rPr lang="de-DE" sz="3200" dirty="0" smtClean="0"/>
              <a:t>Material </a:t>
            </a:r>
            <a:r>
              <a:rPr lang="de-DE" sz="3200" dirty="0" err="1" smtClean="0"/>
              <a:t>reprocessing</a:t>
            </a:r>
            <a:endParaRPr lang="de-DE" sz="32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sp>
        <p:nvSpPr>
          <p:cNvPr id="17" name="Untertitel 3"/>
          <p:cNvSpPr txBox="1">
            <a:spLocks/>
          </p:cNvSpPr>
          <p:nvPr/>
        </p:nvSpPr>
        <p:spPr>
          <a:xfrm>
            <a:off x="299242" y="1336689"/>
            <a:ext cx="5147931" cy="7223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9" name="Google Shape;68;p15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98500" y="5295726"/>
            <a:ext cx="3393500" cy="1562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0;p15"/>
          <p:cNvSpPr txBox="1"/>
          <p:nvPr/>
        </p:nvSpPr>
        <p:spPr>
          <a:xfrm>
            <a:off x="10126179" y="5889169"/>
            <a:ext cx="2038135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de-DE" b="1" dirty="0" err="1">
                <a:solidFill>
                  <a:schemeClr val="lt1"/>
                </a:solidFill>
              </a:rPr>
              <a:t>Patented</a:t>
            </a:r>
            <a:r>
              <a:rPr lang="de-DE" b="1" dirty="0">
                <a:solidFill>
                  <a:schemeClr val="lt1"/>
                </a:solidFill>
              </a:rPr>
              <a:t> </a:t>
            </a:r>
            <a:endParaRPr lang="de-DE" b="1" dirty="0" smtClean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</a:pPr>
            <a:r>
              <a:rPr lang="de-DE" b="1" dirty="0" err="1" smtClean="0">
                <a:solidFill>
                  <a:schemeClr val="lt1"/>
                </a:solidFill>
              </a:rPr>
              <a:t>method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128" y="6097"/>
            <a:ext cx="9135872" cy="6851904"/>
          </a:xfrm>
          <a:prstGeom prst="rect">
            <a:avLst/>
          </a:prstGeom>
        </p:spPr>
      </p:pic>
      <p:pic>
        <p:nvPicPr>
          <p:cNvPr id="11" name="Google Shape;89;p1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454" y="6070387"/>
            <a:ext cx="1752468" cy="26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2" y="-295129"/>
            <a:ext cx="5864000" cy="7607435"/>
          </a:xfrm>
          <a:prstGeom prst="rect">
            <a:avLst/>
          </a:prstGeom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345940" y="2128436"/>
            <a:ext cx="4271780" cy="4443814"/>
          </a:xfrm>
        </p:spPr>
        <p:txBody>
          <a:bodyPr>
            <a:normAutofit lnSpcReduction="10000"/>
          </a:bodyPr>
          <a:lstStyle/>
          <a:p>
            <a:r>
              <a:rPr lang="de-DE" sz="2000" b="1" dirty="0" smtClean="0"/>
              <a:t>51,350 </a:t>
            </a:r>
            <a:r>
              <a:rPr lang="de-DE" sz="2000" b="1" dirty="0" err="1" smtClean="0"/>
              <a:t>tons</a:t>
            </a:r>
            <a:endParaRPr lang="de-DE" sz="2000" b="1" dirty="0" smtClean="0"/>
          </a:p>
          <a:p>
            <a:r>
              <a:rPr lang="en-US" dirty="0"/>
              <a:t>o</a:t>
            </a:r>
            <a:r>
              <a:rPr lang="en-US" dirty="0" smtClean="0"/>
              <a:t>f recyclable </a:t>
            </a:r>
            <a:r>
              <a:rPr lang="en-US" dirty="0"/>
              <a:t>gypsum are to be returned to the production cycle annually in the future</a:t>
            </a:r>
            <a:r>
              <a:rPr lang="en-US" dirty="0" smtClean="0"/>
              <a:t>.</a:t>
            </a:r>
          </a:p>
          <a:p>
            <a:endParaRPr lang="de-DE" dirty="0"/>
          </a:p>
          <a:p>
            <a:r>
              <a:rPr lang="de-DE" sz="2000" b="1" dirty="0" smtClean="0"/>
              <a:t>44,000 </a:t>
            </a:r>
            <a:r>
              <a:rPr lang="de-DE" sz="2000" b="1" dirty="0" err="1" smtClean="0"/>
              <a:t>tons</a:t>
            </a:r>
            <a:endParaRPr lang="de-DE" sz="2000" b="1" dirty="0" smtClean="0"/>
          </a:p>
          <a:p>
            <a:r>
              <a:rPr lang="en-US" dirty="0"/>
              <a:t>of setting gypsum can be recovered from gypsum </a:t>
            </a:r>
            <a:r>
              <a:rPr lang="en-US" dirty="0" smtClean="0"/>
              <a:t>waste</a:t>
            </a:r>
          </a:p>
          <a:p>
            <a:endParaRPr lang="de-DE" dirty="0"/>
          </a:p>
          <a:p>
            <a:r>
              <a:rPr lang="de-DE" sz="2000" b="1" dirty="0" smtClean="0"/>
              <a:t>5,270 </a:t>
            </a:r>
            <a:r>
              <a:rPr lang="de-DE" sz="2000" b="1" dirty="0" err="1" smtClean="0"/>
              <a:t>tons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CO</a:t>
            </a:r>
            <a:r>
              <a:rPr lang="de-DE" sz="2000" b="1" baseline="-25000" dirty="0" smtClean="0"/>
              <a:t>2</a:t>
            </a:r>
            <a:r>
              <a:rPr lang="de-DE" sz="2000" b="1" dirty="0" smtClean="0"/>
              <a:t>e</a:t>
            </a:r>
          </a:p>
          <a:p>
            <a:r>
              <a:rPr lang="en-US" dirty="0" smtClean="0"/>
              <a:t>reduction </a:t>
            </a:r>
            <a:r>
              <a:rPr lang="en-US" dirty="0"/>
              <a:t>through 53% process energy </a:t>
            </a:r>
            <a:r>
              <a:rPr lang="en-US" dirty="0" smtClean="0"/>
              <a:t>savings</a:t>
            </a:r>
          </a:p>
          <a:p>
            <a:endParaRPr lang="de-DE" dirty="0"/>
          </a:p>
          <a:p>
            <a:r>
              <a:rPr lang="de-DE" sz="2000" b="1" dirty="0" smtClean="0"/>
              <a:t>50,000 </a:t>
            </a:r>
            <a:r>
              <a:rPr lang="de-DE" sz="2000" b="1" dirty="0" err="1" smtClean="0"/>
              <a:t>tons</a:t>
            </a:r>
            <a:endParaRPr lang="de-DE" sz="2000" b="1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dirty="0"/>
              <a:t>Primary raw materials are saved and thus less gypsum waste is deposited in landfills</a:t>
            </a:r>
            <a:endParaRPr lang="de-DE" dirty="0" smtClean="0"/>
          </a:p>
        </p:txBody>
      </p:sp>
      <p:sp>
        <p:nvSpPr>
          <p:cNvPr id="9" name="Untertitel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o</a:t>
            </a:r>
            <a:r>
              <a:rPr lang="de-DE" dirty="0" err="1" smtClean="0"/>
              <a:t>ur</a:t>
            </a:r>
            <a:r>
              <a:rPr lang="de-DE" dirty="0" smtClean="0"/>
              <a:t> </a:t>
            </a:r>
            <a:r>
              <a:rPr lang="de-DE" dirty="0" err="1" smtClean="0"/>
              <a:t>goals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36000" y="514710"/>
            <a:ext cx="4944660" cy="500008"/>
          </a:xfrm>
        </p:spPr>
        <p:txBody>
          <a:bodyPr/>
          <a:lstStyle/>
          <a:p>
            <a:r>
              <a:rPr lang="de-DE" sz="3200" dirty="0"/>
              <a:t>Material </a:t>
            </a:r>
            <a:r>
              <a:rPr lang="de-DE" sz="3200" dirty="0" err="1"/>
              <a:t>reprocessing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6530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r="18410"/>
          <a:stretch/>
        </p:blipFill>
        <p:spPr>
          <a:xfrm>
            <a:off x="2263952" y="0"/>
            <a:ext cx="9938558" cy="685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32" y="-1000"/>
            <a:ext cx="4538169" cy="6869509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6000" y="548999"/>
            <a:ext cx="3550199" cy="1096549"/>
          </a:xfrm>
        </p:spPr>
        <p:txBody>
          <a:bodyPr/>
          <a:lstStyle/>
          <a:p>
            <a:r>
              <a:rPr lang="de-DE" dirty="0" err="1" smtClean="0"/>
              <a:t>Circular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Design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345940" y="2128437"/>
            <a:ext cx="3265786" cy="4257184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/>
              <a:t>The modular design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/>
              <a:t> </a:t>
            </a:r>
            <a:r>
              <a:rPr lang="de-DE" dirty="0" err="1" smtClean="0"/>
              <a:t>products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key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closed</a:t>
            </a:r>
            <a:r>
              <a:rPr lang="de-DE" dirty="0" smtClean="0"/>
              <a:t> </a:t>
            </a:r>
            <a:r>
              <a:rPr lang="de-DE" dirty="0" err="1" smtClean="0"/>
              <a:t>loops</a:t>
            </a:r>
            <a:r>
              <a:rPr lang="de-DE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b="1" dirty="0" err="1" smtClean="0"/>
              <a:t>virtual</a:t>
            </a:r>
            <a:r>
              <a:rPr lang="de-DE" b="1" dirty="0" smtClean="0"/>
              <a:t> Showroom </a:t>
            </a:r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further</a:t>
            </a:r>
            <a:r>
              <a:rPr lang="de-DE" dirty="0" smtClean="0"/>
              <a:t> </a:t>
            </a:r>
            <a:r>
              <a:rPr lang="de-DE" dirty="0" err="1" smtClean="0"/>
              <a:t>planning</a:t>
            </a:r>
            <a:r>
              <a:rPr lang="de-DE" dirty="0" smtClean="0"/>
              <a:t> </a:t>
            </a:r>
            <a:r>
              <a:rPr lang="de-DE" dirty="0" err="1" smtClean="0"/>
              <a:t>aids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benefits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allow</a:t>
            </a:r>
            <a:r>
              <a:rPr lang="de-DE" dirty="0" smtClean="0"/>
              <a:t> easy </a:t>
            </a:r>
            <a:r>
              <a:rPr lang="de-DE" dirty="0" err="1" smtClean="0"/>
              <a:t>reuse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recycling</a:t>
            </a:r>
            <a:r>
              <a:rPr lang="de-DE" dirty="0" smtClean="0"/>
              <a:t> – </a:t>
            </a:r>
            <a:r>
              <a:rPr lang="de-DE" b="1" dirty="0" err="1" smtClean="0"/>
              <a:t>take</a:t>
            </a:r>
            <a:r>
              <a:rPr lang="de-DE" b="1" dirty="0" smtClean="0"/>
              <a:t> a </a:t>
            </a:r>
            <a:r>
              <a:rPr lang="de-DE" b="1" dirty="0" err="1" smtClean="0"/>
              <a:t>look</a:t>
            </a:r>
            <a:r>
              <a:rPr lang="de-DE" b="1" dirty="0" smtClean="0"/>
              <a:t> </a:t>
            </a:r>
            <a:r>
              <a:rPr lang="de-DE" b="1" dirty="0" err="1" smtClean="0"/>
              <a:t>into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br>
              <a:rPr lang="de-DE" b="1" dirty="0" smtClean="0"/>
            </a:br>
            <a:r>
              <a:rPr lang="de-DE" dirty="0" smtClean="0">
                <a:solidFill>
                  <a:srgbClr val="131313"/>
                </a:solidFill>
                <a:hlinkClick r:id="rId4"/>
              </a:rPr>
              <a:t>360° Tour</a:t>
            </a:r>
            <a:endParaRPr lang="de-DE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92" t="7409" r="8325" b="7132"/>
          <a:stretch/>
        </p:blipFill>
        <p:spPr>
          <a:xfrm>
            <a:off x="2169359" y="5372261"/>
            <a:ext cx="1134810" cy="116167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8435827" y="1804039"/>
            <a:ext cx="308780" cy="459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494" y="1801731"/>
            <a:ext cx="2641852" cy="388250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856" y="1804039"/>
            <a:ext cx="476892" cy="47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93305" y="1429229"/>
            <a:ext cx="13360129" cy="5834136"/>
          </a:xfrm>
          <a:prstGeom prst="rect">
            <a:avLst/>
          </a:prstGeom>
        </p:spPr>
      </p:pic>
      <p:sp>
        <p:nvSpPr>
          <p:cNvPr id="5" name="Google Shape;62;p14"/>
          <p:cNvSpPr txBox="1"/>
          <p:nvPr/>
        </p:nvSpPr>
        <p:spPr>
          <a:xfrm>
            <a:off x="1089600" y="1003201"/>
            <a:ext cx="9820189" cy="143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/>
            <a:r>
              <a:rPr lang="de-DE" sz="3733" b="1" dirty="0" err="1" smtClean="0">
                <a:solidFill>
                  <a:schemeClr val="lt1"/>
                </a:solidFill>
              </a:rPr>
              <a:t>Product</a:t>
            </a:r>
            <a:r>
              <a:rPr lang="de-DE" sz="3733" b="1" dirty="0" smtClean="0">
                <a:solidFill>
                  <a:schemeClr val="lt1"/>
                </a:solidFill>
              </a:rPr>
              <a:t> </a:t>
            </a:r>
            <a:r>
              <a:rPr lang="de-DE" sz="3733" b="1" dirty="0" err="1" smtClean="0">
                <a:solidFill>
                  <a:schemeClr val="lt1"/>
                </a:solidFill>
              </a:rPr>
              <a:t>informtation</a:t>
            </a:r>
            <a:r>
              <a:rPr lang="de-DE" sz="3733" b="1" dirty="0" smtClean="0">
                <a:solidFill>
                  <a:schemeClr val="lt1"/>
                </a:solidFill>
              </a:rPr>
              <a:t> </a:t>
            </a:r>
            <a:r>
              <a:rPr lang="de-DE" sz="3733" b="1" dirty="0" err="1" smtClean="0">
                <a:solidFill>
                  <a:schemeClr val="lt1"/>
                </a:solidFill>
              </a:rPr>
              <a:t>and</a:t>
            </a:r>
            <a:r>
              <a:rPr lang="de-DE" sz="3733" b="1" dirty="0" smtClean="0">
                <a:solidFill>
                  <a:schemeClr val="lt1"/>
                </a:solidFill>
              </a:rPr>
              <a:t> Databases</a:t>
            </a:r>
            <a:endParaRPr lang="de-DE" sz="3733" b="1" dirty="0">
              <a:solidFill>
                <a:schemeClr val="lt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667" dirty="0">
                <a:solidFill>
                  <a:schemeClr val="lt1"/>
                </a:solidFill>
              </a:rPr>
              <a:t>Strategies and activities at Lindner</a:t>
            </a:r>
            <a:endParaRPr sz="2667" b="1" dirty="0"/>
          </a:p>
        </p:txBody>
      </p:sp>
    </p:spTree>
    <p:extLst>
      <p:ext uri="{BB962C8B-B14F-4D97-AF65-F5344CB8AC3E}">
        <p14:creationId xmlns:p14="http://schemas.microsoft.com/office/powerpoint/2010/main" val="16616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5" t="10092" r="36381" b="552"/>
          <a:stretch/>
        </p:blipFill>
        <p:spPr>
          <a:xfrm rot="5400000">
            <a:off x="3259061" y="-2084463"/>
            <a:ext cx="6864501" cy="1102042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2" y="-295129"/>
            <a:ext cx="5864000" cy="760743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237329" y="2452574"/>
            <a:ext cx="4614069" cy="3879646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srgbClr val="FFFFFF"/>
                </a:solidFill>
              </a:rPr>
              <a:t>Our</a:t>
            </a:r>
            <a:r>
              <a:rPr lang="de-DE" b="1" dirty="0" smtClean="0">
                <a:solidFill>
                  <a:srgbClr val="FFFFFF"/>
                </a:solidFill>
              </a:rPr>
              <a:t> Vision </a:t>
            </a:r>
            <a:r>
              <a:rPr lang="de-DE" b="1" dirty="0" err="1" smtClean="0">
                <a:solidFill>
                  <a:srgbClr val="FFFFFF"/>
                </a:solidFill>
              </a:rPr>
              <a:t>since</a:t>
            </a:r>
            <a:r>
              <a:rPr lang="de-DE" b="1" dirty="0" smtClean="0">
                <a:solidFill>
                  <a:srgbClr val="FFFFFF"/>
                </a:solidFill>
              </a:rPr>
              <a:t> 2008:</a:t>
            </a:r>
            <a:r>
              <a:rPr lang="de-DE" dirty="0">
                <a:solidFill>
                  <a:srgbClr val="FFFFFF"/>
                </a:solidFill>
              </a:rPr>
              <a:t/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 smtClean="0">
                <a:solidFill>
                  <a:srgbClr val="FFFFFF"/>
                </a:solidFill>
              </a:rPr>
              <a:t>„</a:t>
            </a:r>
            <a:r>
              <a:rPr lang="de-DE" dirty="0" err="1" smtClean="0">
                <a:solidFill>
                  <a:srgbClr val="FFFFFF"/>
                </a:solidFill>
              </a:rPr>
              <a:t>Waste-free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and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climate</a:t>
            </a:r>
            <a:r>
              <a:rPr lang="de-DE" dirty="0" smtClean="0">
                <a:solidFill>
                  <a:srgbClr val="FFFFFF"/>
                </a:solidFill>
              </a:rPr>
              <a:t>-neutral </a:t>
            </a:r>
            <a:r>
              <a:rPr lang="de-DE" dirty="0" err="1" smtClean="0">
                <a:solidFill>
                  <a:srgbClr val="FFFFFF"/>
                </a:solidFill>
              </a:rPr>
              <a:t>production</a:t>
            </a:r>
            <a:r>
              <a:rPr lang="de-DE" dirty="0" smtClean="0">
                <a:solidFill>
                  <a:srgbClr val="FFFFFF"/>
                </a:solidFill>
              </a:rPr>
              <a:t>“</a:t>
            </a:r>
            <a:r>
              <a:rPr lang="de-DE" dirty="0">
                <a:solidFill>
                  <a:srgbClr val="FFFFFF"/>
                </a:solidFill>
              </a:rPr>
              <a:t/>
            </a:r>
            <a:br>
              <a:rPr lang="de-DE" dirty="0">
                <a:solidFill>
                  <a:srgbClr val="FFFFFF"/>
                </a:solidFill>
              </a:rPr>
            </a:br>
            <a:endParaRPr lang="de-DE" dirty="0">
              <a:solidFill>
                <a:srgbClr val="FFFFFF"/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srgbClr val="FFFFFF"/>
                </a:solidFill>
              </a:rPr>
              <a:t>Waste</a:t>
            </a:r>
            <a:r>
              <a:rPr lang="de-DE" b="1" dirty="0" smtClean="0">
                <a:solidFill>
                  <a:srgbClr val="FFFFFF"/>
                </a:solidFill>
              </a:rPr>
              <a:t> </a:t>
            </a:r>
            <a:r>
              <a:rPr lang="de-DE" b="1" dirty="0" err="1" smtClean="0">
                <a:solidFill>
                  <a:srgbClr val="FFFFFF"/>
                </a:solidFill>
              </a:rPr>
              <a:t>and</a:t>
            </a:r>
            <a:r>
              <a:rPr lang="de-DE" b="1" dirty="0" smtClean="0">
                <a:solidFill>
                  <a:srgbClr val="FFFFFF"/>
                </a:solidFill>
              </a:rPr>
              <a:t> </a:t>
            </a:r>
            <a:r>
              <a:rPr lang="de-DE" b="1" dirty="0" err="1" smtClean="0">
                <a:solidFill>
                  <a:srgbClr val="FFFFFF"/>
                </a:solidFill>
              </a:rPr>
              <a:t>climate</a:t>
            </a:r>
            <a:r>
              <a:rPr lang="de-DE" b="1" dirty="0" smtClean="0">
                <a:solidFill>
                  <a:srgbClr val="FFFFFF"/>
                </a:solidFill>
              </a:rPr>
              <a:t>: </a:t>
            </a:r>
            <a:r>
              <a:rPr lang="de-DE" dirty="0">
                <a:solidFill>
                  <a:srgbClr val="FFFFFF"/>
                </a:solidFill>
              </a:rPr>
              <a:t/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 err="1" smtClean="0">
                <a:solidFill>
                  <a:srgbClr val="FFFFFF"/>
                </a:solidFill>
              </a:rPr>
              <a:t>Disposal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costs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and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landfill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capacities</a:t>
            </a:r>
            <a:endParaRPr lang="de-DE" dirty="0">
              <a:solidFill>
                <a:srgbClr val="FFFFFF"/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rgbClr val="FFFFFF"/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srgbClr val="FFFFFF"/>
                </a:solidFill>
              </a:rPr>
              <a:t>Resource</a:t>
            </a:r>
            <a:r>
              <a:rPr lang="de-DE" b="1" dirty="0" smtClean="0">
                <a:solidFill>
                  <a:srgbClr val="FFFFFF"/>
                </a:solidFill>
              </a:rPr>
              <a:t> </a:t>
            </a:r>
            <a:r>
              <a:rPr lang="de-DE" b="1" dirty="0" err="1" smtClean="0">
                <a:solidFill>
                  <a:srgbClr val="FFFFFF"/>
                </a:solidFill>
              </a:rPr>
              <a:t>use</a:t>
            </a:r>
            <a:r>
              <a:rPr lang="de-DE" b="1" dirty="0" smtClean="0">
                <a:solidFill>
                  <a:srgbClr val="FFFFFF"/>
                </a:solidFill>
              </a:rPr>
              <a:t> </a:t>
            </a:r>
            <a:r>
              <a:rPr lang="de-DE" b="1" dirty="0" err="1" smtClean="0">
                <a:solidFill>
                  <a:srgbClr val="FFFFFF"/>
                </a:solidFill>
              </a:rPr>
              <a:t>and</a:t>
            </a:r>
            <a:r>
              <a:rPr lang="de-DE" b="1" dirty="0" smtClean="0">
                <a:solidFill>
                  <a:srgbClr val="FFFFFF"/>
                </a:solidFill>
              </a:rPr>
              <a:t> </a:t>
            </a:r>
            <a:r>
              <a:rPr lang="de-DE" b="1" dirty="0" err="1" smtClean="0">
                <a:solidFill>
                  <a:srgbClr val="FFFFFF"/>
                </a:solidFill>
              </a:rPr>
              <a:t>security</a:t>
            </a:r>
            <a:r>
              <a:rPr lang="de-DE" b="1" dirty="0" smtClean="0">
                <a:solidFill>
                  <a:srgbClr val="FFFFFF"/>
                </a:solidFill>
              </a:rPr>
              <a:t> </a:t>
            </a:r>
            <a:r>
              <a:rPr lang="de-DE" b="1" dirty="0" err="1" smtClean="0">
                <a:solidFill>
                  <a:srgbClr val="FFFFFF"/>
                </a:solidFill>
              </a:rPr>
              <a:t>of</a:t>
            </a:r>
            <a:r>
              <a:rPr lang="de-DE" b="1" dirty="0" smtClean="0">
                <a:solidFill>
                  <a:srgbClr val="FFFFFF"/>
                </a:solidFill>
              </a:rPr>
              <a:t> </a:t>
            </a:r>
            <a:r>
              <a:rPr lang="de-DE" b="1" dirty="0" err="1" smtClean="0">
                <a:solidFill>
                  <a:srgbClr val="FFFFFF"/>
                </a:solidFill>
              </a:rPr>
              <a:t>supply</a:t>
            </a:r>
            <a:r>
              <a:rPr lang="de-DE" b="1" dirty="0" smtClean="0">
                <a:solidFill>
                  <a:srgbClr val="FFFFFF"/>
                </a:solidFill>
              </a:rPr>
              <a:t>: </a:t>
            </a:r>
            <a:r>
              <a:rPr lang="de-DE" dirty="0">
                <a:solidFill>
                  <a:srgbClr val="FFFFFF"/>
                </a:solidFill>
              </a:rPr>
              <a:t/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 smtClean="0"/>
              <a:t>FDG </a:t>
            </a:r>
            <a:r>
              <a:rPr lang="de-DE" dirty="0" err="1" smtClean="0"/>
              <a:t>gypsum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metals</a:t>
            </a:r>
            <a:endParaRPr lang="de-DE" dirty="0" smtClean="0"/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rgbClr val="FFFFFF"/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srgbClr val="FFFFFF"/>
                </a:solidFill>
              </a:rPr>
              <a:t>Responsibility</a:t>
            </a:r>
            <a:r>
              <a:rPr lang="de-DE" b="1" dirty="0" smtClean="0">
                <a:solidFill>
                  <a:srgbClr val="FFFFFF"/>
                </a:solidFill>
              </a:rPr>
              <a:t>:</a:t>
            </a:r>
            <a:r>
              <a:rPr lang="de-DE" dirty="0" smtClean="0">
                <a:solidFill>
                  <a:srgbClr val="FFFFFF"/>
                </a:solidFill>
              </a:rPr>
              <a:t/>
            </a:r>
            <a:br>
              <a:rPr lang="de-DE" dirty="0" smtClean="0">
                <a:solidFill>
                  <a:srgbClr val="FFFFFF"/>
                </a:solidFill>
              </a:rPr>
            </a:br>
            <a:r>
              <a:rPr lang="de-DE" dirty="0" err="1" smtClean="0">
                <a:solidFill>
                  <a:srgbClr val="FFFFFF"/>
                </a:solidFill>
              </a:rPr>
              <a:t>Construction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industry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as</a:t>
            </a:r>
            <a:r>
              <a:rPr lang="de-DE" dirty="0" smtClean="0">
                <a:solidFill>
                  <a:srgbClr val="FFFFFF"/>
                </a:solidFill>
              </a:rPr>
              <a:t> a </a:t>
            </a:r>
            <a:r>
              <a:rPr lang="de-DE" dirty="0" err="1" smtClean="0">
                <a:solidFill>
                  <a:srgbClr val="FFFFFF"/>
                </a:solidFill>
              </a:rPr>
              <a:t>source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of</a:t>
            </a:r>
            <a:r>
              <a:rPr lang="de-DE" dirty="0" smtClean="0">
                <a:solidFill>
                  <a:srgbClr val="FFFFFF"/>
                </a:solidFill>
              </a:rPr>
              <a:t> 50 % </a:t>
            </a:r>
            <a:r>
              <a:rPr lang="de-DE" dirty="0" err="1" smtClean="0">
                <a:solidFill>
                  <a:srgbClr val="FFFFFF"/>
                </a:solidFill>
              </a:rPr>
              <a:t>of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waste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generated</a:t>
            </a:r>
            <a:r>
              <a:rPr lang="de-DE" dirty="0" smtClean="0">
                <a:solidFill>
                  <a:srgbClr val="FFFFFF"/>
                </a:solidFill>
              </a:rPr>
              <a:t> in Europe</a:t>
            </a:r>
            <a:endParaRPr lang="de-DE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237329" y="779990"/>
            <a:ext cx="4189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de-DE" sz="2800" b="1" dirty="0" err="1" smtClean="0">
                <a:solidFill>
                  <a:schemeClr val="bg1"/>
                </a:solidFill>
              </a:rPr>
              <a:t>Our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Visions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and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motivations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for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smtClean="0">
                <a:solidFill>
                  <a:schemeClr val="bg1"/>
                </a:solidFill>
              </a:rPr>
              <a:t/>
            </a:r>
            <a:br>
              <a:rPr lang="de-DE" sz="2800" b="1" dirty="0" smtClean="0">
                <a:solidFill>
                  <a:schemeClr val="bg1"/>
                </a:solidFill>
              </a:rPr>
            </a:br>
            <a:r>
              <a:rPr lang="de-DE" sz="2800" b="1" dirty="0" err="1" smtClean="0">
                <a:solidFill>
                  <a:schemeClr val="bg1"/>
                </a:solidFill>
              </a:rPr>
              <a:t>circular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economy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9684045" y="6642556"/>
            <a:ext cx="23647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800" dirty="0">
                <a:solidFill>
                  <a:schemeClr val="bg1"/>
                </a:solidFill>
              </a:rPr>
              <a:t>Statistisches Bundesamt / 2021 IW Medien /</a:t>
            </a:r>
            <a:r>
              <a:rPr lang="de-DE" sz="800" dirty="0" err="1">
                <a:solidFill>
                  <a:schemeClr val="bg1"/>
                </a:solidFill>
              </a:rPr>
              <a:t>iwd</a:t>
            </a:r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70" t="-277" r="8019"/>
          <a:stretch/>
        </p:blipFill>
        <p:spPr>
          <a:xfrm>
            <a:off x="6248400" y="-38100"/>
            <a:ext cx="7188750" cy="6913692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343974" y="2128237"/>
            <a:ext cx="5451036" cy="43034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de-DE" dirty="0" smtClean="0"/>
              <a:t>Transparent </a:t>
            </a:r>
            <a:r>
              <a:rPr lang="de-DE" dirty="0" err="1"/>
              <a:t>i</a:t>
            </a:r>
            <a:r>
              <a:rPr lang="de-DE" dirty="0" err="1" smtClean="0"/>
              <a:t>nformationen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:</a:t>
            </a:r>
            <a:endParaRPr lang="de-DE" dirty="0"/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endParaRPr lang="de-DE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dirty="0" err="1" smtClean="0"/>
              <a:t>Self</a:t>
            </a:r>
            <a:r>
              <a:rPr lang="de-DE" dirty="0" smtClean="0"/>
              <a:t> </a:t>
            </a:r>
            <a:r>
              <a:rPr lang="de-DE" dirty="0" err="1" smtClean="0"/>
              <a:t>declarations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DIN </a:t>
            </a:r>
            <a:r>
              <a:rPr lang="de-DE" dirty="0"/>
              <a:t>EN ISO 14021</a:t>
            </a: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dirty="0" smtClean="0"/>
              <a:t>Certified Environmental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Declarations</a:t>
            </a:r>
            <a:r>
              <a:rPr lang="de-DE" dirty="0" smtClean="0"/>
              <a:t> (EPD)</a:t>
            </a:r>
            <a:endParaRPr lang="de-DE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dirty="0" smtClean="0"/>
              <a:t>Proof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emissions</a:t>
            </a:r>
            <a:r>
              <a:rPr lang="de-DE" dirty="0" smtClean="0"/>
              <a:t> (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reports</a:t>
            </a:r>
            <a:r>
              <a:rPr lang="de-DE" dirty="0" smtClean="0"/>
              <a:t>)</a:t>
            </a:r>
            <a:endParaRPr lang="de-DE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dirty="0" err="1" smtClean="0"/>
              <a:t>Cradle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Cradle</a:t>
            </a:r>
            <a:r>
              <a:rPr lang="de-DE" dirty="0"/>
              <a:t> </a:t>
            </a:r>
            <a:r>
              <a:rPr lang="de-DE" dirty="0" err="1"/>
              <a:t>certified</a:t>
            </a:r>
            <a:r>
              <a:rPr lang="de-DE" dirty="0"/>
              <a:t>®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endParaRPr lang="de-DE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endParaRPr lang="de-DE" dirty="0"/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endParaRPr lang="de-DE" dirty="0"/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endParaRPr lang="de-DE" dirty="0"/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>
          <a:xfrm>
            <a:off x="336001" y="1497330"/>
            <a:ext cx="5039999" cy="491510"/>
          </a:xfrm>
        </p:spPr>
        <p:txBody>
          <a:bodyPr>
            <a:noAutofit/>
          </a:bodyPr>
          <a:lstStyle/>
          <a:p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6000" y="549000"/>
            <a:ext cx="6361979" cy="500008"/>
          </a:xfrm>
        </p:spPr>
        <p:txBody>
          <a:bodyPr>
            <a:noAutofit/>
          </a:bodyPr>
          <a:lstStyle/>
          <a:p>
            <a:r>
              <a:rPr lang="de-DE" dirty="0" err="1" smtClean="0"/>
              <a:t>Verified</a:t>
            </a:r>
            <a:r>
              <a:rPr lang="de-DE" dirty="0" smtClean="0"/>
              <a:t> </a:t>
            </a:r>
            <a:r>
              <a:rPr lang="de-DE" dirty="0" err="1" smtClean="0"/>
              <a:t>sustainability</a:t>
            </a:r>
            <a:endParaRPr lang="de-DE" dirty="0"/>
          </a:p>
        </p:txBody>
      </p:sp>
      <p:pic>
        <p:nvPicPr>
          <p:cNvPr id="9" name="Picture 2" descr="https://cdn.c2ccertified.org/images/made/images/remote/https_cdn.c2ccertified.org/images/logos/C2CCertMark_Products-Program_color_rgb_300_3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1512" y="5414052"/>
            <a:ext cx="823260" cy="8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00" y="5414052"/>
            <a:ext cx="793178" cy="80331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2" descr="Datei:Eurofins Scientific Logo.sv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242" y="5947872"/>
            <a:ext cx="1265298" cy="25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12713648" y="6642556"/>
            <a:ext cx="7235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©</a:t>
            </a:r>
            <a:r>
              <a:rPr lang="de-DE" sz="800" dirty="0" err="1" smtClean="0"/>
              <a:t>pixabay</a:t>
            </a:r>
            <a:endParaRPr lang="de-DE" sz="800" dirty="0" smtClean="0"/>
          </a:p>
        </p:txBody>
      </p:sp>
    </p:spTree>
    <p:extLst>
      <p:ext uri="{BB962C8B-B14F-4D97-AF65-F5344CB8AC3E}">
        <p14:creationId xmlns:p14="http://schemas.microsoft.com/office/powerpoint/2010/main" val="2176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343974" y="2128237"/>
            <a:ext cx="5451036" cy="43034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de-DE" dirty="0" smtClean="0"/>
              <a:t>The </a:t>
            </a:r>
            <a:r>
              <a:rPr lang="de-DE" dirty="0" err="1" smtClean="0"/>
              <a:t>concept</a:t>
            </a:r>
            <a:r>
              <a:rPr lang="de-DE" dirty="0" smtClean="0"/>
              <a:t> </a:t>
            </a:r>
            <a:r>
              <a:rPr lang="de-DE" dirty="0" err="1" smtClean="0"/>
              <a:t>describes</a:t>
            </a:r>
            <a:r>
              <a:rPr lang="de-DE" dirty="0" smtClean="0"/>
              <a:t> </a:t>
            </a:r>
            <a:r>
              <a:rPr lang="de-DE" dirty="0" err="1" smtClean="0"/>
              <a:t>potentially</a:t>
            </a:r>
            <a:r>
              <a:rPr lang="de-DE" dirty="0" smtClean="0"/>
              <a:t> infinite material </a:t>
            </a:r>
            <a:r>
              <a:rPr lang="de-DE" dirty="0" err="1" smtClean="0"/>
              <a:t>cycles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„</a:t>
            </a:r>
            <a:r>
              <a:rPr lang="de-DE" i="1" dirty="0" err="1" smtClean="0"/>
              <a:t>from</a:t>
            </a:r>
            <a:r>
              <a:rPr lang="de-DE" i="1" dirty="0" smtClean="0"/>
              <a:t> </a:t>
            </a:r>
            <a:r>
              <a:rPr lang="de-DE" i="1" dirty="0" err="1" smtClean="0"/>
              <a:t>cradle</a:t>
            </a:r>
            <a:r>
              <a:rPr lang="de-DE" i="1" dirty="0" smtClean="0"/>
              <a:t> </a:t>
            </a:r>
            <a:r>
              <a:rPr lang="de-DE" i="1" dirty="0" err="1" smtClean="0"/>
              <a:t>to</a:t>
            </a:r>
            <a:r>
              <a:rPr lang="de-DE" i="1" dirty="0" smtClean="0"/>
              <a:t> </a:t>
            </a:r>
            <a:r>
              <a:rPr lang="de-DE" i="1" dirty="0" err="1" smtClean="0"/>
              <a:t>cradle</a:t>
            </a:r>
            <a:r>
              <a:rPr lang="de-DE" i="1" dirty="0" smtClean="0"/>
              <a:t>“.</a:t>
            </a:r>
          </a:p>
          <a:p>
            <a:pPr>
              <a:spcBef>
                <a:spcPct val="50000"/>
              </a:spcBef>
              <a:defRPr/>
            </a:pPr>
            <a:endParaRPr lang="de-DE" dirty="0"/>
          </a:p>
          <a:p>
            <a:pPr defTabSz="7275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Certification is achieved by assessing the following criteria</a:t>
            </a:r>
            <a:r>
              <a:rPr lang="en-US" b="1" dirty="0" smtClean="0"/>
              <a:t>:</a:t>
            </a:r>
          </a:p>
          <a:p>
            <a:pPr defTabSz="727514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/>
          </a:p>
          <a:p>
            <a:pPr marL="180975" indent="-180975" defTabSz="7275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Material </a:t>
            </a:r>
            <a:r>
              <a:rPr lang="de-DE" dirty="0" err="1" smtClean="0"/>
              <a:t>health</a:t>
            </a:r>
            <a:endParaRPr lang="de-DE" dirty="0" smtClean="0"/>
          </a:p>
          <a:p>
            <a:pPr marL="180975" indent="-180975" defTabSz="7275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circularity</a:t>
            </a:r>
            <a:endParaRPr lang="de-DE" dirty="0" smtClean="0"/>
          </a:p>
          <a:p>
            <a:pPr marL="180975" indent="-180975" defTabSz="7275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Social</a:t>
            </a:r>
            <a:r>
              <a:rPr lang="de-DE" dirty="0" smtClean="0"/>
              <a:t> </a:t>
            </a:r>
            <a:r>
              <a:rPr lang="de-DE" dirty="0" err="1" smtClean="0"/>
              <a:t>fairness</a:t>
            </a:r>
            <a:endParaRPr lang="de-DE" dirty="0" smtClean="0"/>
          </a:p>
          <a:p>
            <a:pPr marL="180975" indent="-180975" defTabSz="7275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Water</a:t>
            </a:r>
            <a:r>
              <a:rPr lang="de-DE" dirty="0" smtClean="0"/>
              <a:t> &amp; </a:t>
            </a:r>
            <a:r>
              <a:rPr lang="de-DE" dirty="0" err="1" smtClean="0"/>
              <a:t>soil</a:t>
            </a:r>
            <a:r>
              <a:rPr lang="de-DE" dirty="0" smtClean="0"/>
              <a:t> </a:t>
            </a:r>
            <a:r>
              <a:rPr lang="de-DE" dirty="0" err="1" smtClean="0"/>
              <a:t>stewardship</a:t>
            </a:r>
            <a:endParaRPr lang="de-DE" dirty="0" smtClean="0"/>
          </a:p>
          <a:p>
            <a:pPr marL="180975" indent="-180975" defTabSz="7275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Clean </a:t>
            </a:r>
            <a:r>
              <a:rPr lang="de-DE" dirty="0" err="1" smtClean="0"/>
              <a:t>air</a:t>
            </a:r>
            <a:r>
              <a:rPr lang="de-DE" dirty="0" smtClean="0"/>
              <a:t> &amp; </a:t>
            </a:r>
            <a:r>
              <a:rPr lang="de-DE" dirty="0" err="1" smtClean="0"/>
              <a:t>climate</a:t>
            </a:r>
            <a:r>
              <a:rPr lang="de-DE" dirty="0" smtClean="0"/>
              <a:t> </a:t>
            </a:r>
            <a:r>
              <a:rPr lang="de-DE" dirty="0" err="1" smtClean="0"/>
              <a:t>protection</a:t>
            </a:r>
            <a:endParaRPr lang="de-DE" dirty="0" smtClean="0"/>
          </a:p>
          <a:p>
            <a:pPr defTabSz="72751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dirty="0" smtClean="0"/>
          </a:p>
          <a:p>
            <a:pPr defTabSz="72751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dirty="0"/>
          </a:p>
          <a:p>
            <a:pPr defTabSz="72751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 smtClean="0"/>
              <a:t>Certified Lindner Systems: </a:t>
            </a:r>
          </a:p>
          <a:p>
            <a:pPr marL="285750" indent="-285750" defTabSz="7275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2 </a:t>
            </a:r>
            <a:r>
              <a:rPr lang="de-DE" dirty="0" err="1" smtClean="0"/>
              <a:t>Cradle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Cradle</a:t>
            </a:r>
            <a:r>
              <a:rPr lang="de-DE" dirty="0" smtClean="0"/>
              <a:t> Certified</a:t>
            </a:r>
            <a:r>
              <a:rPr lang="de-DE" baseline="30000" dirty="0"/>
              <a:t> ®</a:t>
            </a:r>
            <a:r>
              <a:rPr lang="de-DE" dirty="0" smtClean="0"/>
              <a:t> </a:t>
            </a:r>
            <a:r>
              <a:rPr lang="de-DE" b="1" dirty="0" smtClean="0"/>
              <a:t>Gold</a:t>
            </a:r>
          </a:p>
          <a:p>
            <a:pPr marL="285750" indent="-285750" defTabSz="7275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4 </a:t>
            </a:r>
            <a:r>
              <a:rPr lang="de-DE" dirty="0" err="1" smtClean="0"/>
              <a:t>Cradle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Cradle</a:t>
            </a:r>
            <a:r>
              <a:rPr lang="de-DE" dirty="0"/>
              <a:t> Certified</a:t>
            </a:r>
            <a:r>
              <a:rPr lang="de-DE" baseline="30000" dirty="0"/>
              <a:t> ®</a:t>
            </a:r>
            <a:r>
              <a:rPr lang="de-DE" dirty="0"/>
              <a:t> </a:t>
            </a:r>
            <a:r>
              <a:rPr lang="de-DE" b="1" dirty="0" err="1" smtClean="0"/>
              <a:t>Silver</a:t>
            </a:r>
            <a:endParaRPr lang="de-DE" b="1" dirty="0" smtClean="0"/>
          </a:p>
          <a:p>
            <a:pPr defTabSz="72751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dirty="0"/>
          </a:p>
          <a:p>
            <a:pPr>
              <a:spcBef>
                <a:spcPct val="50000"/>
              </a:spcBef>
              <a:defRPr/>
            </a:pP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>
          <a:xfrm>
            <a:off x="336001" y="1497330"/>
            <a:ext cx="5039999" cy="491510"/>
          </a:xfrm>
        </p:spPr>
        <p:txBody>
          <a:bodyPr>
            <a:noAutofit/>
          </a:bodyPr>
          <a:lstStyle/>
          <a:p>
            <a:r>
              <a:rPr lang="de-DE" dirty="0" smtClean="0"/>
              <a:t>The </a:t>
            </a:r>
            <a:r>
              <a:rPr lang="de-DE" dirty="0"/>
              <a:t>S</a:t>
            </a:r>
            <a:r>
              <a:rPr lang="de-DE" dirty="0" smtClean="0"/>
              <a:t>ystem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6000" y="549000"/>
            <a:ext cx="6361979" cy="500008"/>
          </a:xfrm>
        </p:spPr>
        <p:txBody>
          <a:bodyPr>
            <a:noAutofit/>
          </a:bodyPr>
          <a:lstStyle/>
          <a:p>
            <a:r>
              <a:rPr lang="de-DE" dirty="0" err="1" smtClean="0"/>
              <a:t>Cradle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Cradle</a:t>
            </a:r>
            <a:r>
              <a:rPr lang="de-DE" dirty="0" smtClean="0"/>
              <a:t> Certified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64" t="1040" r="25889" b="2782"/>
          <a:stretch/>
        </p:blipFill>
        <p:spPr>
          <a:xfrm>
            <a:off x="6457950" y="3278"/>
            <a:ext cx="5734050" cy="68767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665" y="5910846"/>
            <a:ext cx="795570" cy="79557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1390" y="5910846"/>
            <a:ext cx="795570" cy="79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8" r="21389" b="1024"/>
          <a:stretch/>
        </p:blipFill>
        <p:spPr>
          <a:xfrm>
            <a:off x="2207887" y="3278"/>
            <a:ext cx="9984114" cy="687676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2" y="-295129"/>
            <a:ext cx="5864000" cy="7607435"/>
          </a:xfrm>
          <a:prstGeom prst="rect">
            <a:avLst/>
          </a:prstGeom>
        </p:spPr>
      </p:pic>
      <p:sp>
        <p:nvSpPr>
          <p:cNvPr id="5" name="Untertitel 4"/>
          <p:cNvSpPr>
            <a:spLocks noGrp="1"/>
          </p:cNvSpPr>
          <p:nvPr>
            <p:ph type="subTitle" idx="13"/>
          </p:nvPr>
        </p:nvSpPr>
        <p:spPr>
          <a:xfrm>
            <a:off x="336000" y="1266455"/>
            <a:ext cx="4931907" cy="722385"/>
          </a:xfrm>
        </p:spPr>
        <p:txBody>
          <a:bodyPr anchor="t">
            <a:noAutofit/>
          </a:bodyPr>
          <a:lstStyle/>
          <a:p>
            <a:r>
              <a:rPr lang="de-DE" dirty="0" err="1" smtClean="0"/>
              <a:t>circular</a:t>
            </a:r>
            <a:r>
              <a:rPr lang="de-DE" dirty="0" smtClean="0"/>
              <a:t> | </a:t>
            </a:r>
            <a:r>
              <a:rPr lang="de-DE" dirty="0" err="1" smtClean="0"/>
              <a:t>sustainable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6000" y="549000"/>
            <a:ext cx="3743775" cy="500008"/>
          </a:xfrm>
        </p:spPr>
        <p:txBody>
          <a:bodyPr anchor="t"/>
          <a:lstStyle/>
          <a:p>
            <a:r>
              <a:rPr lang="de-DE" dirty="0" smtClean="0"/>
              <a:t>Floors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45940" y="2128437"/>
            <a:ext cx="3949860" cy="4108875"/>
          </a:xfrm>
        </p:spPr>
        <p:txBody>
          <a:bodyPr>
            <a:normAutofit/>
          </a:bodyPr>
          <a:lstStyle/>
          <a:p>
            <a:r>
              <a:rPr lang="de-DE" sz="1600" b="1" dirty="0" err="1"/>
              <a:t>Cradle</a:t>
            </a:r>
            <a:r>
              <a:rPr lang="de-DE" sz="1600" b="1" dirty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Cradle</a:t>
            </a:r>
            <a:r>
              <a:rPr lang="de-DE" sz="1600" b="1" dirty="0"/>
              <a:t> Certified</a:t>
            </a:r>
            <a:r>
              <a:rPr lang="de-DE" sz="1600" b="1" baseline="30000" dirty="0"/>
              <a:t>®</a:t>
            </a:r>
            <a:r>
              <a:rPr lang="de-DE" sz="1600" b="1" dirty="0"/>
              <a:t> </a:t>
            </a:r>
            <a:r>
              <a:rPr lang="de-DE" sz="1600" b="1" dirty="0" smtClean="0"/>
              <a:t>Gold:</a:t>
            </a:r>
            <a:endParaRPr lang="de-DE" sz="900" b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dirty="0" smtClean="0"/>
              <a:t>NORTEC </a:t>
            </a:r>
            <a:r>
              <a:rPr lang="de-DE" dirty="0" err="1" smtClean="0"/>
              <a:t>aurum</a:t>
            </a:r>
            <a:endParaRPr lang="de-DE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dirty="0" smtClean="0"/>
              <a:t>LOOP </a:t>
            </a:r>
            <a:r>
              <a:rPr lang="de-DE" dirty="0" err="1" smtClean="0"/>
              <a:t>aurum</a:t>
            </a:r>
            <a:endParaRPr lang="de-DE" dirty="0"/>
          </a:p>
          <a:p>
            <a:pPr marL="182563" indent="-182563">
              <a:buFont typeface="Arial" panose="020B0604020202020204" pitchFamily="34" charset="0"/>
              <a:buChar char="•"/>
            </a:pPr>
            <a:endParaRPr lang="de-DE" b="1" dirty="0" smtClean="0"/>
          </a:p>
          <a:p>
            <a:r>
              <a:rPr lang="de-DE" sz="1600" b="1" dirty="0" err="1" smtClean="0"/>
              <a:t>Cradle</a:t>
            </a:r>
            <a:r>
              <a:rPr lang="de-DE" sz="1600" b="1" dirty="0" smtClean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Cradle</a:t>
            </a:r>
            <a:r>
              <a:rPr lang="de-DE" sz="1600" b="1" dirty="0"/>
              <a:t> Certified</a:t>
            </a:r>
            <a:r>
              <a:rPr lang="de-DE" sz="1600" b="1" baseline="30000" dirty="0"/>
              <a:t>®</a:t>
            </a:r>
            <a:r>
              <a:rPr lang="de-DE" sz="1600" b="1" dirty="0"/>
              <a:t> </a:t>
            </a:r>
            <a:r>
              <a:rPr lang="de-DE" sz="1600" b="1" dirty="0" err="1" smtClean="0"/>
              <a:t>Silver</a:t>
            </a:r>
            <a:r>
              <a:rPr lang="de-DE" sz="1600" b="1" dirty="0" smtClean="0"/>
              <a:t>:</a:t>
            </a:r>
            <a:endParaRPr lang="de-DE" sz="16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dirty="0"/>
              <a:t>LOOP | LOOP prime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dirty="0"/>
              <a:t>NORTEC | NORTEC power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dirty="0"/>
              <a:t>CEMTEC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5388899"/>
            <a:ext cx="1135243" cy="113524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08" y="5388899"/>
            <a:ext cx="1130646" cy="113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80"/>
          <a:stretch/>
        </p:blipFill>
        <p:spPr>
          <a:xfrm>
            <a:off x="2243573" y="3278"/>
            <a:ext cx="9948427" cy="686919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2" y="-295129"/>
            <a:ext cx="5864000" cy="760743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45940" y="2128437"/>
            <a:ext cx="3949860" cy="4108875"/>
          </a:xfrm>
        </p:spPr>
        <p:txBody>
          <a:bodyPr>
            <a:normAutofit/>
          </a:bodyPr>
          <a:lstStyle/>
          <a:p>
            <a:r>
              <a:rPr lang="de-DE" sz="1600" b="1" dirty="0" err="1" smtClean="0"/>
              <a:t>Cradle</a:t>
            </a:r>
            <a:r>
              <a:rPr lang="de-DE" sz="1600" b="1" dirty="0" smtClean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Cradle</a:t>
            </a:r>
            <a:r>
              <a:rPr lang="de-DE" sz="1600" b="1" dirty="0"/>
              <a:t> Certified</a:t>
            </a:r>
            <a:r>
              <a:rPr lang="de-DE" sz="1600" b="1" baseline="30000" dirty="0"/>
              <a:t>®</a:t>
            </a:r>
            <a:r>
              <a:rPr lang="de-DE" sz="1600" b="1" dirty="0"/>
              <a:t> </a:t>
            </a:r>
            <a:r>
              <a:rPr lang="de-DE" sz="1600" b="1" dirty="0" smtClean="0"/>
              <a:t>Silber: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de-DE" dirty="0" smtClean="0"/>
              <a:t>Lindner Life Stereo 125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de-DE" dirty="0" smtClean="0"/>
              <a:t>Lindner Life </a:t>
            </a:r>
            <a:r>
              <a:rPr lang="de-DE" dirty="0" err="1" smtClean="0"/>
              <a:t>Contour</a:t>
            </a:r>
            <a:r>
              <a:rPr lang="de-DE" dirty="0" smtClean="0"/>
              <a:t> 126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de-DE" dirty="0" smtClean="0"/>
              <a:t>Lindner Life Pure 620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de-DE" dirty="0" smtClean="0"/>
              <a:t>ATB 42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de-DE" dirty="0" smtClean="0"/>
              <a:t>ATB 68</a:t>
            </a:r>
          </a:p>
        </p:txBody>
      </p:sp>
      <p:sp>
        <p:nvSpPr>
          <p:cNvPr id="22" name="Titel 2"/>
          <p:cNvSpPr>
            <a:spLocks noGrp="1"/>
          </p:cNvSpPr>
          <p:nvPr>
            <p:ph type="title"/>
          </p:nvPr>
        </p:nvSpPr>
        <p:spPr>
          <a:xfrm>
            <a:off x="336000" y="549000"/>
            <a:ext cx="4391848" cy="503736"/>
          </a:xfrm>
        </p:spPr>
        <p:txBody>
          <a:bodyPr anchor="t"/>
          <a:lstStyle/>
          <a:p>
            <a:r>
              <a:rPr lang="de-DE" dirty="0"/>
              <a:t>Partition/Doors</a:t>
            </a:r>
          </a:p>
        </p:txBody>
      </p:sp>
      <p:sp>
        <p:nvSpPr>
          <p:cNvPr id="23" name="Untertitel 4"/>
          <p:cNvSpPr>
            <a:spLocks noGrp="1"/>
          </p:cNvSpPr>
          <p:nvPr>
            <p:ph type="subTitle" idx="13"/>
          </p:nvPr>
        </p:nvSpPr>
        <p:spPr>
          <a:xfrm>
            <a:off x="336000" y="1266455"/>
            <a:ext cx="4391847" cy="722385"/>
          </a:xfrm>
        </p:spPr>
        <p:txBody>
          <a:bodyPr anchor="t">
            <a:noAutofit/>
          </a:bodyPr>
          <a:lstStyle/>
          <a:p>
            <a:r>
              <a:rPr lang="de-DE" dirty="0" err="1" smtClean="0"/>
              <a:t>circular</a:t>
            </a:r>
            <a:r>
              <a:rPr lang="de-DE" dirty="0" smtClean="0"/>
              <a:t> </a:t>
            </a:r>
            <a:r>
              <a:rPr lang="de-DE" dirty="0"/>
              <a:t>| </a:t>
            </a:r>
            <a:r>
              <a:rPr lang="de-DE" dirty="0" err="1"/>
              <a:t>sustainable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82" y="5388899"/>
            <a:ext cx="1130646" cy="113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8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" t="4434" b="202"/>
          <a:stretch/>
        </p:blipFill>
        <p:spPr>
          <a:xfrm flipH="1">
            <a:off x="1521840" y="3278"/>
            <a:ext cx="10670160" cy="685472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2" y="-295129"/>
            <a:ext cx="5864000" cy="7607435"/>
          </a:xfrm>
          <a:prstGeom prst="rect">
            <a:avLst/>
          </a:prstGeom>
        </p:spPr>
      </p:pic>
      <p:sp>
        <p:nvSpPr>
          <p:cNvPr id="5" name="Untertitel 4"/>
          <p:cNvSpPr>
            <a:spLocks noGrp="1"/>
          </p:cNvSpPr>
          <p:nvPr>
            <p:ph type="subTitle" idx="13"/>
          </p:nvPr>
        </p:nvSpPr>
        <p:spPr>
          <a:xfrm>
            <a:off x="336000" y="1266455"/>
            <a:ext cx="4247831" cy="722385"/>
          </a:xfrm>
        </p:spPr>
        <p:txBody>
          <a:bodyPr anchor="t">
            <a:noAutofit/>
          </a:bodyPr>
          <a:lstStyle/>
          <a:p>
            <a:r>
              <a:rPr lang="de-DE" dirty="0" err="1" smtClean="0"/>
              <a:t>circular</a:t>
            </a:r>
            <a:r>
              <a:rPr lang="de-DE" dirty="0" smtClean="0"/>
              <a:t> </a:t>
            </a:r>
            <a:r>
              <a:rPr lang="de-DE" dirty="0"/>
              <a:t>| </a:t>
            </a:r>
            <a:r>
              <a:rPr lang="de-DE" dirty="0" err="1"/>
              <a:t>sustainable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6000" y="549000"/>
            <a:ext cx="3743775" cy="500008"/>
          </a:xfrm>
        </p:spPr>
        <p:txBody>
          <a:bodyPr anchor="t"/>
          <a:lstStyle/>
          <a:p>
            <a:r>
              <a:rPr lang="de-DE" dirty="0" err="1" smtClean="0"/>
              <a:t>Ceilings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45940" y="2128437"/>
            <a:ext cx="4093876" cy="4108875"/>
          </a:xfrm>
        </p:spPr>
        <p:txBody>
          <a:bodyPr>
            <a:normAutofit/>
          </a:bodyPr>
          <a:lstStyle/>
          <a:p>
            <a:r>
              <a:rPr lang="de-DE" sz="1600" b="1" dirty="0" err="1" smtClean="0"/>
              <a:t>Cradle</a:t>
            </a:r>
            <a:r>
              <a:rPr lang="de-DE" sz="1600" b="1" dirty="0" smtClean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Cradle</a:t>
            </a:r>
            <a:r>
              <a:rPr lang="de-DE" sz="1600" b="1" dirty="0"/>
              <a:t> Certified</a:t>
            </a:r>
            <a:r>
              <a:rPr lang="de-DE" sz="1600" b="1" baseline="30000" dirty="0"/>
              <a:t>®</a:t>
            </a:r>
            <a:r>
              <a:rPr lang="de-DE" sz="1600" b="1" dirty="0"/>
              <a:t> </a:t>
            </a:r>
            <a:r>
              <a:rPr lang="de-DE" sz="1600" b="1" dirty="0" smtClean="0"/>
              <a:t>Gold: </a:t>
            </a:r>
            <a:endParaRPr lang="de-DE" sz="1600" b="1" dirty="0"/>
          </a:p>
          <a:p>
            <a:r>
              <a:rPr lang="de-DE" sz="1600" b="1" dirty="0" smtClean="0"/>
              <a:t>Lindner </a:t>
            </a:r>
            <a:r>
              <a:rPr lang="de-DE" sz="1600" b="1" dirty="0" err="1" smtClean="0"/>
              <a:t>Metal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Ceilings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aurum</a:t>
            </a:r>
            <a:endParaRPr lang="de-DE" sz="1600" b="1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LMD Post Cap </a:t>
            </a:r>
            <a:r>
              <a:rPr lang="de-DE" dirty="0" err="1" smtClean="0"/>
              <a:t>Ceilings</a:t>
            </a:r>
            <a:endParaRPr lang="de-D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LMD Hook-On </a:t>
            </a:r>
            <a:r>
              <a:rPr lang="de-DE" dirty="0" err="1" smtClean="0"/>
              <a:t>Ceilings</a:t>
            </a:r>
            <a:endParaRPr lang="de-D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LMD </a:t>
            </a:r>
            <a:r>
              <a:rPr lang="de-DE" dirty="0" err="1" smtClean="0"/>
              <a:t>Corridor</a:t>
            </a:r>
            <a:r>
              <a:rPr lang="de-DE" dirty="0" smtClean="0"/>
              <a:t> </a:t>
            </a:r>
            <a:r>
              <a:rPr lang="de-DE" dirty="0" err="1" smtClean="0"/>
              <a:t>Ceilings</a:t>
            </a:r>
            <a:endParaRPr lang="de-D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LMD Cassette </a:t>
            </a:r>
            <a:r>
              <a:rPr lang="de-DE" dirty="0" err="1" smtClean="0"/>
              <a:t>Ceilings</a:t>
            </a:r>
            <a:endParaRPr lang="de-D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LMD </a:t>
            </a:r>
            <a:r>
              <a:rPr lang="de-DE" dirty="0" err="1" smtClean="0"/>
              <a:t>Canopy</a:t>
            </a:r>
            <a:r>
              <a:rPr lang="de-DE" dirty="0" smtClean="0"/>
              <a:t> </a:t>
            </a:r>
            <a:r>
              <a:rPr lang="de-DE" dirty="0" err="1" smtClean="0"/>
              <a:t>Ceilings</a:t>
            </a:r>
            <a:endParaRPr lang="de-D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LMD </a:t>
            </a:r>
            <a:r>
              <a:rPr lang="de-DE" dirty="0" err="1" smtClean="0"/>
              <a:t>Baffle</a:t>
            </a:r>
            <a:r>
              <a:rPr lang="de-DE" dirty="0" smtClean="0"/>
              <a:t> </a:t>
            </a:r>
            <a:r>
              <a:rPr lang="de-DE" dirty="0" err="1" smtClean="0"/>
              <a:t>Ceilings</a:t>
            </a:r>
            <a:endParaRPr lang="de-D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sz="1600" b="1" dirty="0" err="1" smtClean="0"/>
              <a:t>Cradle</a:t>
            </a:r>
            <a:r>
              <a:rPr lang="de-DE" sz="1600" b="1" dirty="0" smtClean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Cradle</a:t>
            </a:r>
            <a:r>
              <a:rPr lang="de-DE" sz="1600" b="1" dirty="0"/>
              <a:t> Certified</a:t>
            </a:r>
            <a:r>
              <a:rPr lang="de-DE" sz="1600" b="1" baseline="30000" dirty="0"/>
              <a:t>®</a:t>
            </a:r>
            <a:r>
              <a:rPr lang="de-DE" sz="1600" b="1" dirty="0"/>
              <a:t> </a:t>
            </a:r>
            <a:r>
              <a:rPr lang="de-DE" sz="1600" b="1" dirty="0" smtClean="0"/>
              <a:t>Silber: </a:t>
            </a:r>
            <a:endParaRPr lang="de-DE" sz="1600" b="1" dirty="0"/>
          </a:p>
          <a:p>
            <a:r>
              <a:rPr lang="de-DE" sz="1600" b="1" dirty="0" err="1"/>
              <a:t>Plafotherm</a:t>
            </a:r>
            <a:r>
              <a:rPr lang="de-DE" sz="1600" b="1" baseline="30000" dirty="0"/>
              <a:t>®</a:t>
            </a:r>
            <a:r>
              <a:rPr lang="de-DE" sz="1600" b="1" dirty="0"/>
              <a:t> </a:t>
            </a:r>
            <a:r>
              <a:rPr lang="de-DE" sz="1600" b="1" dirty="0" err="1" smtClean="0"/>
              <a:t>Heated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and</a:t>
            </a:r>
            <a:r>
              <a:rPr lang="de-DE" sz="1600" b="1" dirty="0"/>
              <a:t> </a:t>
            </a:r>
            <a:r>
              <a:rPr lang="de-DE" sz="1600" b="1" dirty="0" err="1" smtClean="0"/>
              <a:t>Chilled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Ceilings</a:t>
            </a:r>
            <a:endParaRPr lang="de-DE" sz="1600" b="1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Plafotherm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smtClean="0"/>
              <a:t>Post Cap </a:t>
            </a:r>
            <a:r>
              <a:rPr lang="de-DE" dirty="0" err="1" smtClean="0"/>
              <a:t>Ceilings</a:t>
            </a:r>
            <a:endParaRPr lang="de-DE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Plafotherm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smtClean="0"/>
              <a:t>Hook-On </a:t>
            </a:r>
            <a:r>
              <a:rPr lang="de-DE" dirty="0" err="1" smtClean="0"/>
              <a:t>Ceilings</a:t>
            </a:r>
            <a:endParaRPr lang="de-DE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Plafotherm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 smtClean="0"/>
              <a:t>Corridor</a:t>
            </a:r>
            <a:r>
              <a:rPr lang="de-DE" dirty="0" smtClean="0"/>
              <a:t> </a:t>
            </a:r>
            <a:r>
              <a:rPr lang="de-DE" dirty="0" err="1" smtClean="0"/>
              <a:t>Ceilings</a:t>
            </a:r>
            <a:endParaRPr lang="de-DE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Plafotherm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 smtClean="0"/>
              <a:t>Canopy</a:t>
            </a:r>
            <a:r>
              <a:rPr lang="de-DE" dirty="0" smtClean="0"/>
              <a:t> </a:t>
            </a:r>
            <a:r>
              <a:rPr lang="de-DE" dirty="0" err="1" smtClean="0"/>
              <a:t>Ceilings</a:t>
            </a:r>
            <a:endParaRPr lang="de-DE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Plafotherm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 smtClean="0"/>
              <a:t>Baffle</a:t>
            </a:r>
            <a:r>
              <a:rPr lang="de-DE" dirty="0" smtClean="0"/>
              <a:t> </a:t>
            </a:r>
            <a:r>
              <a:rPr lang="de-DE" dirty="0" err="1" smtClean="0"/>
              <a:t>Ceilings</a:t>
            </a:r>
            <a:endParaRPr lang="de-DE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Plafotherm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smtClean="0"/>
              <a:t>Hybrid </a:t>
            </a:r>
            <a:r>
              <a:rPr lang="de-DE" dirty="0" err="1" smtClean="0"/>
              <a:t>Ceilings</a:t>
            </a:r>
            <a:endParaRPr lang="de-D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055" y="2906344"/>
            <a:ext cx="1135243" cy="113524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055" y="4941168"/>
            <a:ext cx="1130646" cy="113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343974" y="2128238"/>
            <a:ext cx="5451036" cy="346076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in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databases</a:t>
            </a:r>
            <a:r>
              <a:rPr lang="de-DE" dirty="0" smtClean="0"/>
              <a:t>:</a:t>
            </a: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dirty="0" err="1" smtClean="0"/>
              <a:t>Sustainability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26 Lindner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managed</a:t>
            </a:r>
            <a:r>
              <a:rPr lang="de-DE" dirty="0" smtClean="0"/>
              <a:t> via </a:t>
            </a:r>
            <a:r>
              <a:rPr lang="de-DE" b="1" i="1" dirty="0" smtClean="0"/>
              <a:t>Building Material Scout </a:t>
            </a:r>
            <a:r>
              <a:rPr lang="de-DE" dirty="0" err="1"/>
              <a:t>a</a:t>
            </a:r>
            <a:r>
              <a:rPr lang="de-DE" dirty="0" err="1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easily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provied</a:t>
            </a:r>
            <a:r>
              <a:rPr lang="de-DE" dirty="0" smtClean="0"/>
              <a:t> </a:t>
            </a:r>
            <a:r>
              <a:rPr lang="de-DE" dirty="0" err="1" smtClean="0"/>
              <a:t>evidence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„</a:t>
            </a:r>
            <a:r>
              <a:rPr lang="de-DE" dirty="0" err="1" smtClean="0"/>
              <a:t>green</a:t>
            </a:r>
            <a:r>
              <a:rPr lang="de-DE" dirty="0" smtClean="0"/>
              <a:t>“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.</a:t>
            </a:r>
            <a:endParaRPr lang="de-DE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b="1" i="1" dirty="0" err="1" smtClean="0"/>
              <a:t>Madaster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circular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storing</a:t>
            </a:r>
            <a:r>
              <a:rPr lang="de-DE" dirty="0" smtClean="0"/>
              <a:t> </a:t>
            </a:r>
            <a:r>
              <a:rPr lang="de-DE" dirty="0" err="1" smtClean="0"/>
              <a:t>estate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material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tracking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location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material („Track &amp; Trace“)</a:t>
            </a: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de-DE" dirty="0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>
          <a:xfrm>
            <a:off x="336001" y="1266455"/>
            <a:ext cx="5736553" cy="722385"/>
          </a:xfrm>
        </p:spPr>
        <p:txBody>
          <a:bodyPr>
            <a:noAutofit/>
          </a:bodyPr>
          <a:lstStyle/>
          <a:p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basement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material </a:t>
            </a:r>
            <a:r>
              <a:rPr lang="de-DE" dirty="0" err="1" smtClean="0"/>
              <a:t>cycles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6000" y="549000"/>
            <a:ext cx="6244414" cy="500008"/>
          </a:xfrm>
        </p:spPr>
        <p:txBody>
          <a:bodyPr>
            <a:noAutofit/>
          </a:bodyPr>
          <a:lstStyle/>
          <a:p>
            <a:r>
              <a:rPr lang="de-DE" dirty="0" smtClean="0"/>
              <a:t>Digital </a:t>
            </a:r>
            <a:r>
              <a:rPr lang="de-DE" dirty="0" err="1" smtClean="0"/>
              <a:t>raw</a:t>
            </a:r>
            <a:r>
              <a:rPr lang="de-DE" dirty="0" smtClean="0"/>
              <a:t> material </a:t>
            </a:r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336000" y="2208573"/>
            <a:ext cx="10692548" cy="34886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endParaRPr lang="de-DE" dirty="0"/>
          </a:p>
        </p:txBody>
      </p:sp>
      <p:pic>
        <p:nvPicPr>
          <p:cNvPr id="1026" name="Picture 2" descr="https://devbmswebportal.blob.core.windows.net/images/website/BMS_orang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65" y="5871030"/>
            <a:ext cx="1689975" cy="5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uzin.com/fileadmin/FILES/Brands/UZIN/UZIN_DE/Ueber_uns/Presse/bild_1_navigator_logo_08_2011_rg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297" y="5847191"/>
            <a:ext cx="1428038" cy="5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23012326-0-INT-LogoType-RZ-1-R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803"/>
          <a:stretch/>
        </p:blipFill>
        <p:spPr>
          <a:xfrm>
            <a:off x="6752992" y="0"/>
            <a:ext cx="5452579" cy="6858000"/>
          </a:xfrm>
          <a:prstGeom prst="rect">
            <a:avLst/>
          </a:prstGeom>
        </p:spPr>
      </p:pic>
      <p:sp>
        <p:nvSpPr>
          <p:cNvPr id="16" name="Träne 15"/>
          <p:cNvSpPr/>
          <p:nvPr/>
        </p:nvSpPr>
        <p:spPr>
          <a:xfrm rot="8003780">
            <a:off x="7476636" y="3166391"/>
            <a:ext cx="525218" cy="525218"/>
          </a:xfrm>
          <a:prstGeom prst="teardrop">
            <a:avLst>
              <a:gd name="adj" fmla="val 190823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räne 17"/>
          <p:cNvSpPr/>
          <p:nvPr/>
        </p:nvSpPr>
        <p:spPr>
          <a:xfrm rot="8003780">
            <a:off x="10173528" y="4947163"/>
            <a:ext cx="525218" cy="525218"/>
          </a:xfrm>
          <a:prstGeom prst="teardrop">
            <a:avLst>
              <a:gd name="adj" fmla="val 190823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räne 18"/>
          <p:cNvSpPr/>
          <p:nvPr/>
        </p:nvSpPr>
        <p:spPr>
          <a:xfrm rot="8003780">
            <a:off x="10916009" y="3339444"/>
            <a:ext cx="525218" cy="525218"/>
          </a:xfrm>
          <a:prstGeom prst="teardrop">
            <a:avLst>
              <a:gd name="adj" fmla="val 190823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räne 19"/>
          <p:cNvSpPr/>
          <p:nvPr/>
        </p:nvSpPr>
        <p:spPr>
          <a:xfrm rot="8003780">
            <a:off x="9191379" y="4164960"/>
            <a:ext cx="525218" cy="525218"/>
          </a:xfrm>
          <a:prstGeom prst="teardrop">
            <a:avLst>
              <a:gd name="adj" fmla="val 190823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9809448" y="5915573"/>
            <a:ext cx="1483145" cy="2206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 smtClean="0">
                <a:solidFill>
                  <a:schemeClr val="accent3">
                    <a:lumMod val="10000"/>
                  </a:schemeClr>
                </a:solidFill>
              </a:rPr>
              <a:t>Wert der Immobilie</a:t>
            </a:r>
            <a:endParaRPr lang="de-DE" sz="11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0344244" y="6136223"/>
            <a:ext cx="1288834" cy="2065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 smtClean="0">
                <a:solidFill>
                  <a:schemeClr val="accent3">
                    <a:lumMod val="10000"/>
                  </a:schemeClr>
                </a:solidFill>
              </a:rPr>
              <a:t>Materialwert</a:t>
            </a:r>
            <a:endParaRPr lang="de-DE" sz="11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5" name="Plus 14"/>
          <p:cNvSpPr/>
          <p:nvPr/>
        </p:nvSpPr>
        <p:spPr>
          <a:xfrm>
            <a:off x="10136994" y="6036623"/>
            <a:ext cx="472486" cy="472486"/>
          </a:xfrm>
          <a:prstGeom prst="mathPlus">
            <a:avLst>
              <a:gd name="adj1" fmla="val 18682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8803439" y="5097258"/>
            <a:ext cx="685357" cy="311480"/>
            <a:chOff x="8803439" y="5097258"/>
            <a:chExt cx="685357" cy="311480"/>
          </a:xfrm>
        </p:grpSpPr>
        <p:sp>
          <p:nvSpPr>
            <p:cNvPr id="27" name="Rechteck 26"/>
            <p:cNvSpPr/>
            <p:nvPr/>
          </p:nvSpPr>
          <p:spPr>
            <a:xfrm flipH="1">
              <a:off x="8811635" y="5097258"/>
              <a:ext cx="565632" cy="8415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8959106" y="5181408"/>
              <a:ext cx="529690" cy="905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  <p:sp>
          <p:nvSpPr>
            <p:cNvPr id="29" name="Plus 28"/>
            <p:cNvSpPr/>
            <p:nvPr/>
          </p:nvSpPr>
          <p:spPr>
            <a:xfrm>
              <a:off x="8803439" y="5134288"/>
              <a:ext cx="274450" cy="274450"/>
            </a:xfrm>
            <a:prstGeom prst="mathPlus">
              <a:avLst>
                <a:gd name="adj1" fmla="val 18682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10626094" y="4271829"/>
            <a:ext cx="685357" cy="311480"/>
            <a:chOff x="8803439" y="5097258"/>
            <a:chExt cx="685357" cy="311480"/>
          </a:xfrm>
        </p:grpSpPr>
        <p:sp>
          <p:nvSpPr>
            <p:cNvPr id="31" name="Rechteck 30"/>
            <p:cNvSpPr/>
            <p:nvPr/>
          </p:nvSpPr>
          <p:spPr>
            <a:xfrm flipH="1">
              <a:off x="8811635" y="5097258"/>
              <a:ext cx="565632" cy="8415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8959106" y="5181408"/>
              <a:ext cx="529690" cy="905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  <p:sp>
          <p:nvSpPr>
            <p:cNvPr id="33" name="Plus 32"/>
            <p:cNvSpPr/>
            <p:nvPr/>
          </p:nvSpPr>
          <p:spPr>
            <a:xfrm>
              <a:off x="8803439" y="5134288"/>
              <a:ext cx="274450" cy="274450"/>
            </a:xfrm>
            <a:prstGeom prst="mathPlus">
              <a:avLst>
                <a:gd name="adj1" fmla="val 18682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7785949" y="4134604"/>
            <a:ext cx="685357" cy="311480"/>
            <a:chOff x="8803439" y="5097258"/>
            <a:chExt cx="685357" cy="311480"/>
          </a:xfrm>
        </p:grpSpPr>
        <p:sp>
          <p:nvSpPr>
            <p:cNvPr id="35" name="Rechteck 34"/>
            <p:cNvSpPr/>
            <p:nvPr/>
          </p:nvSpPr>
          <p:spPr>
            <a:xfrm flipH="1">
              <a:off x="8811635" y="5097258"/>
              <a:ext cx="565632" cy="8415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8959106" y="5181408"/>
              <a:ext cx="529690" cy="905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  <p:sp>
          <p:nvSpPr>
            <p:cNvPr id="37" name="Plus 36"/>
            <p:cNvSpPr/>
            <p:nvPr/>
          </p:nvSpPr>
          <p:spPr>
            <a:xfrm>
              <a:off x="8803439" y="5134288"/>
              <a:ext cx="274450" cy="274450"/>
            </a:xfrm>
            <a:prstGeom prst="mathPlus">
              <a:avLst>
                <a:gd name="adj1" fmla="val 18682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7749362" y="4106120"/>
            <a:ext cx="6479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" b="1" dirty="0">
                <a:solidFill>
                  <a:schemeClr val="accent3">
                    <a:lumMod val="10000"/>
                  </a:schemeClr>
                </a:solidFill>
              </a:rPr>
              <a:t>Wert der </a:t>
            </a:r>
            <a:r>
              <a:rPr lang="de-DE" sz="400" b="1" dirty="0" smtClean="0">
                <a:solidFill>
                  <a:schemeClr val="accent3">
                    <a:lumMod val="10000"/>
                  </a:schemeClr>
                </a:solidFill>
              </a:rPr>
              <a:t>Immobilie</a:t>
            </a:r>
            <a:endParaRPr lang="de-DE" sz="4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10593139" y="4236960"/>
            <a:ext cx="6479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" b="1" dirty="0">
                <a:solidFill>
                  <a:schemeClr val="accent3">
                    <a:lumMod val="10000"/>
                  </a:schemeClr>
                </a:solidFill>
              </a:rPr>
              <a:t>Wert der </a:t>
            </a:r>
            <a:r>
              <a:rPr lang="de-DE" sz="400" b="1" dirty="0" smtClean="0">
                <a:solidFill>
                  <a:schemeClr val="accent3">
                    <a:lumMod val="10000"/>
                  </a:schemeClr>
                </a:solidFill>
              </a:rPr>
              <a:t>Immobilie</a:t>
            </a:r>
            <a:endParaRPr lang="de-DE" sz="4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8753922" y="5066265"/>
            <a:ext cx="6479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" b="1" dirty="0">
                <a:solidFill>
                  <a:schemeClr val="accent3">
                    <a:lumMod val="10000"/>
                  </a:schemeClr>
                </a:solidFill>
              </a:rPr>
              <a:t>Wert der </a:t>
            </a:r>
            <a:r>
              <a:rPr lang="de-DE" sz="400" b="1" dirty="0" smtClean="0">
                <a:solidFill>
                  <a:schemeClr val="accent3">
                    <a:lumMod val="10000"/>
                  </a:schemeClr>
                </a:solidFill>
              </a:rPr>
              <a:t>Immobilie</a:t>
            </a:r>
            <a:endParaRPr lang="de-DE" sz="4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980010" y="4187937"/>
            <a:ext cx="48603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" b="1" dirty="0" smtClean="0">
                <a:solidFill>
                  <a:schemeClr val="accent3">
                    <a:lumMod val="10000"/>
                  </a:schemeClr>
                </a:solidFill>
              </a:rPr>
              <a:t>Materialwert</a:t>
            </a:r>
            <a:endParaRPr lang="de-DE" sz="4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8988686" y="5140630"/>
            <a:ext cx="48603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" b="1" dirty="0" smtClean="0">
                <a:solidFill>
                  <a:schemeClr val="accent3">
                    <a:lumMod val="10000"/>
                  </a:schemeClr>
                </a:solidFill>
              </a:rPr>
              <a:t>Materialwert</a:t>
            </a:r>
            <a:endParaRPr lang="de-DE" sz="4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0820722" y="4322485"/>
            <a:ext cx="48603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" b="1" dirty="0" smtClean="0">
                <a:solidFill>
                  <a:schemeClr val="accent3">
                    <a:lumMod val="10000"/>
                  </a:schemeClr>
                </a:solidFill>
              </a:rPr>
              <a:t>Materialwert</a:t>
            </a:r>
            <a:endParaRPr lang="de-DE" sz="4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11456775" y="6666667"/>
            <a:ext cx="7235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 smtClean="0">
                <a:solidFill>
                  <a:schemeClr val="bg1"/>
                </a:solidFill>
              </a:rPr>
              <a:t>©</a:t>
            </a:r>
            <a:r>
              <a:rPr lang="de-DE" sz="800" dirty="0" err="1" smtClean="0">
                <a:solidFill>
                  <a:schemeClr val="bg1"/>
                </a:solidFill>
              </a:rPr>
              <a:t>pixabay</a:t>
            </a:r>
            <a:endParaRPr lang="de-DE" sz="800" dirty="0" smtClean="0">
              <a:solidFill>
                <a:schemeClr val="bg1"/>
              </a:solidFill>
            </a:endParaRP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481" y="5751296"/>
            <a:ext cx="856581" cy="807600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084" y="3199923"/>
            <a:ext cx="462446" cy="436002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685" y="4201916"/>
            <a:ext cx="462446" cy="436002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395" y="3385230"/>
            <a:ext cx="462446" cy="436002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914" y="4988697"/>
            <a:ext cx="462446" cy="43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40" r="-2040"/>
          <a:stretch/>
        </p:blipFill>
        <p:spPr>
          <a:xfrm>
            <a:off x="1" y="-139700"/>
            <a:ext cx="12440364" cy="699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93305" y="1429229"/>
            <a:ext cx="13360129" cy="5834136"/>
          </a:xfrm>
          <a:prstGeom prst="rect">
            <a:avLst/>
          </a:prstGeom>
        </p:spPr>
      </p:pic>
      <p:sp>
        <p:nvSpPr>
          <p:cNvPr id="62" name="Google Shape;62;p14"/>
          <p:cNvSpPr txBox="1"/>
          <p:nvPr/>
        </p:nvSpPr>
        <p:spPr>
          <a:xfrm>
            <a:off x="1089600" y="1003201"/>
            <a:ext cx="9820189" cy="201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/>
            <a:r>
              <a:rPr lang="de-DE" sz="3733" b="1" dirty="0" err="1" smtClean="0">
                <a:solidFill>
                  <a:schemeClr val="lt1"/>
                </a:solidFill>
              </a:rPr>
              <a:t>Designing</a:t>
            </a:r>
            <a:r>
              <a:rPr lang="de-DE" sz="3733" b="1" dirty="0" smtClean="0">
                <a:solidFill>
                  <a:schemeClr val="lt1"/>
                </a:solidFill>
              </a:rPr>
              <a:t> </a:t>
            </a:r>
            <a:r>
              <a:rPr lang="de-DE" sz="3733" b="1" dirty="0" err="1" smtClean="0">
                <a:solidFill>
                  <a:schemeClr val="lt1"/>
                </a:solidFill>
              </a:rPr>
              <a:t>new</a:t>
            </a:r>
            <a:r>
              <a:rPr lang="de-DE" sz="3733" b="1" dirty="0" smtClean="0">
                <a:solidFill>
                  <a:schemeClr val="lt1"/>
                </a:solidFill>
              </a:rPr>
              <a:t> </a:t>
            </a:r>
          </a:p>
          <a:p>
            <a:pPr lvl="0"/>
            <a:r>
              <a:rPr lang="de-DE" sz="3733" b="1" dirty="0" err="1" smtClean="0">
                <a:solidFill>
                  <a:schemeClr val="lt1"/>
                </a:solidFill>
              </a:rPr>
              <a:t>processes</a:t>
            </a:r>
            <a:endParaRPr lang="de-DE" sz="3733" b="1" dirty="0">
              <a:solidFill>
                <a:schemeClr val="lt1"/>
              </a:solidFill>
            </a:endParaRPr>
          </a:p>
          <a:p>
            <a:pPr lvl="0">
              <a:lnSpc>
                <a:spcPct val="150000"/>
              </a:lnSpc>
            </a:pPr>
            <a:r>
              <a:rPr lang="de-DE" sz="2667" dirty="0" err="1" smtClean="0">
                <a:solidFill>
                  <a:schemeClr val="lt1"/>
                </a:solidFill>
              </a:rPr>
              <a:t>Circular</a:t>
            </a:r>
            <a:r>
              <a:rPr lang="de-DE" sz="2667" dirty="0" smtClean="0">
                <a:solidFill>
                  <a:schemeClr val="lt1"/>
                </a:solidFill>
              </a:rPr>
              <a:t> </a:t>
            </a:r>
            <a:r>
              <a:rPr lang="de-DE" sz="2667" dirty="0" err="1" smtClean="0">
                <a:solidFill>
                  <a:schemeClr val="lt1"/>
                </a:solidFill>
              </a:rPr>
              <a:t>business</a:t>
            </a:r>
            <a:r>
              <a:rPr lang="de-DE" sz="2667" dirty="0" smtClean="0">
                <a:solidFill>
                  <a:schemeClr val="lt1"/>
                </a:solidFill>
              </a:rPr>
              <a:t> </a:t>
            </a:r>
            <a:r>
              <a:rPr lang="de-DE" sz="2667" dirty="0" err="1" smtClean="0">
                <a:solidFill>
                  <a:schemeClr val="lt1"/>
                </a:solidFill>
              </a:rPr>
              <a:t>models</a:t>
            </a:r>
            <a:r>
              <a:rPr lang="de-DE" sz="2667" dirty="0" smtClean="0">
                <a:solidFill>
                  <a:schemeClr val="lt1"/>
                </a:solidFill>
              </a:rPr>
              <a:t> at Lindner</a:t>
            </a:r>
            <a:endParaRPr sz="2667" b="1" dirty="0"/>
          </a:p>
        </p:txBody>
      </p:sp>
    </p:spTree>
    <p:extLst>
      <p:ext uri="{BB962C8B-B14F-4D97-AF65-F5344CB8AC3E}">
        <p14:creationId xmlns:p14="http://schemas.microsoft.com/office/powerpoint/2010/main" val="42239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6000" y="546714"/>
            <a:ext cx="10800559" cy="500008"/>
          </a:xfrm>
        </p:spPr>
        <p:txBody>
          <a:bodyPr>
            <a:noAutofit/>
          </a:bodyPr>
          <a:lstStyle/>
          <a:p>
            <a:r>
              <a:rPr lang="de-DE" dirty="0" err="1" smtClean="0"/>
              <a:t>Circular</a:t>
            </a:r>
            <a:r>
              <a:rPr lang="de-DE" dirty="0" smtClean="0"/>
              <a:t> Business Models</a:t>
            </a:r>
            <a:endParaRPr lang="de-DE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B568EB69-1DF4-E5EC-F8AE-C9771DFB73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414773"/>
              </p:ext>
            </p:extLst>
          </p:nvPr>
        </p:nvGraphicFramePr>
        <p:xfrm>
          <a:off x="872642" y="2712945"/>
          <a:ext cx="8111734" cy="3279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151979E6-FA1F-3941-31D9-13EFE487940E}"/>
              </a:ext>
            </a:extLst>
          </p:cNvPr>
          <p:cNvSpPr txBox="1"/>
          <p:nvPr/>
        </p:nvSpPr>
        <p:spPr>
          <a:xfrm>
            <a:off x="216028" y="6392705"/>
            <a:ext cx="6197461" cy="19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799" indent="-97799" defTabSz="244922">
              <a:tabLst>
                <a:tab pos="97799" algn="l"/>
              </a:tabLst>
            </a:pPr>
            <a:r>
              <a:rPr lang="en-US" sz="643" dirty="0">
                <a:solidFill>
                  <a:prstClr val="black"/>
                </a:solidFill>
              </a:rPr>
              <a:t>* Ecological and economic effects depending on the use of the right of return or choice of exit option. </a:t>
            </a:r>
          </a:p>
        </p:txBody>
      </p:sp>
      <p:sp>
        <p:nvSpPr>
          <p:cNvPr id="11" name="Rechteck: abgerundete Ecken 57">
            <a:extLst>
              <a:ext uri="{FF2B5EF4-FFF2-40B4-BE49-F238E27FC236}">
                <a16:creationId xmlns:a16="http://schemas.microsoft.com/office/drawing/2014/main" xmlns="" id="{B9434C91-5C84-3A6D-54C8-1130623C1E9B}"/>
              </a:ext>
            </a:extLst>
          </p:cNvPr>
          <p:cNvSpPr/>
          <p:nvPr/>
        </p:nvSpPr>
        <p:spPr>
          <a:xfrm>
            <a:off x="1367025" y="2260201"/>
            <a:ext cx="1244642" cy="496543"/>
          </a:xfrm>
          <a:prstGeom prst="roundRect">
            <a:avLst>
              <a:gd name="adj" fmla="val 1667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286" tIns="77143" rIns="19286" bIns="0"/>
          <a:lstStyle/>
          <a:p>
            <a:pPr algn="ctr" defTabSz="244922"/>
            <a:r>
              <a:rPr lang="de-DE" sz="800" dirty="0" err="1" smtClean="0">
                <a:solidFill>
                  <a:srgbClr val="FFFFFF"/>
                </a:solidFill>
              </a:rPr>
              <a:t>Purchase</a:t>
            </a:r>
            <a:r>
              <a:rPr lang="de-DE" sz="800" dirty="0" smtClean="0">
                <a:solidFill>
                  <a:srgbClr val="FFFFFF"/>
                </a:solidFill>
              </a:rPr>
              <a:t> </a:t>
            </a:r>
            <a:r>
              <a:rPr lang="de-DE" sz="800" dirty="0" err="1" smtClean="0">
                <a:solidFill>
                  <a:srgbClr val="FFFFFF"/>
                </a:solidFill>
              </a:rPr>
              <a:t>without</a:t>
            </a:r>
            <a:endParaRPr lang="de-DE" sz="800" dirty="0">
              <a:solidFill>
                <a:srgbClr val="FFFFFF"/>
              </a:solidFill>
            </a:endParaRPr>
          </a:p>
          <a:p>
            <a:pPr algn="ctr" defTabSz="244922"/>
            <a:r>
              <a:rPr lang="de-DE" sz="800" dirty="0" err="1" smtClean="0">
                <a:solidFill>
                  <a:srgbClr val="FFFFFF"/>
                </a:solidFill>
              </a:rPr>
              <a:t>circular</a:t>
            </a:r>
            <a:r>
              <a:rPr lang="de-DE" sz="800" dirty="0" smtClean="0">
                <a:solidFill>
                  <a:srgbClr val="FFFFFF"/>
                </a:solidFill>
              </a:rPr>
              <a:t> </a:t>
            </a:r>
            <a:r>
              <a:rPr lang="de-DE" sz="800" dirty="0" err="1" smtClean="0">
                <a:solidFill>
                  <a:srgbClr val="FFFFFF"/>
                </a:solidFill>
              </a:rPr>
              <a:t>option</a:t>
            </a:r>
            <a:endParaRPr lang="de-DE" sz="800" dirty="0">
              <a:solidFill>
                <a:srgbClr val="FFFFFF"/>
              </a:solidFill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xmlns="" id="{5D7619CB-5B4A-E0CE-AEF7-63CAA2750F5D}"/>
              </a:ext>
            </a:extLst>
          </p:cNvPr>
          <p:cNvCxnSpPr/>
          <p:nvPr/>
        </p:nvCxnSpPr>
        <p:spPr>
          <a:xfrm>
            <a:off x="1367025" y="3156721"/>
            <a:ext cx="7092000" cy="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feil: gestreift nach rechts 13">
            <a:extLst>
              <a:ext uri="{FF2B5EF4-FFF2-40B4-BE49-F238E27FC236}">
                <a16:creationId xmlns:a16="http://schemas.microsoft.com/office/drawing/2014/main" xmlns="" id="{E11D3467-3F25-57AE-963F-6D5FBBAF925E}"/>
              </a:ext>
            </a:extLst>
          </p:cNvPr>
          <p:cNvSpPr/>
          <p:nvPr/>
        </p:nvSpPr>
        <p:spPr>
          <a:xfrm rot="5400000">
            <a:off x="5142152" y="3380452"/>
            <a:ext cx="625060" cy="219356"/>
          </a:xfrm>
          <a:prstGeom prst="stripedRightArrow">
            <a:avLst>
              <a:gd name="adj1" fmla="val 50000"/>
              <a:gd name="adj2" fmla="val 76224"/>
            </a:avLst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22"/>
            <a:endParaRPr lang="de-DE" sz="964">
              <a:solidFill>
                <a:prstClr val="white"/>
              </a:solidFill>
            </a:endParaRPr>
          </a:p>
        </p:txBody>
      </p:sp>
      <p:sp>
        <p:nvSpPr>
          <p:cNvPr id="18" name="Pfeil: gestreift nach rechts 29">
            <a:extLst>
              <a:ext uri="{FF2B5EF4-FFF2-40B4-BE49-F238E27FC236}">
                <a16:creationId xmlns:a16="http://schemas.microsoft.com/office/drawing/2014/main" xmlns="" id="{9005E35C-C286-3B8C-3791-B693A0D7C44D}"/>
              </a:ext>
            </a:extLst>
          </p:cNvPr>
          <p:cNvSpPr/>
          <p:nvPr/>
        </p:nvSpPr>
        <p:spPr>
          <a:xfrm rot="5400000">
            <a:off x="3827430" y="3585953"/>
            <a:ext cx="1059886" cy="219356"/>
          </a:xfrm>
          <a:prstGeom prst="stripedRightArrow">
            <a:avLst>
              <a:gd name="adj1" fmla="val 50000"/>
              <a:gd name="adj2" fmla="val 76224"/>
            </a:avLst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22"/>
            <a:endParaRPr lang="de-DE" sz="964">
              <a:solidFill>
                <a:prstClr val="white"/>
              </a:solidFill>
            </a:endParaRPr>
          </a:p>
        </p:txBody>
      </p:sp>
      <p:sp>
        <p:nvSpPr>
          <p:cNvPr id="19" name="Pfeil: gestreift nach rechts 30">
            <a:extLst>
              <a:ext uri="{FF2B5EF4-FFF2-40B4-BE49-F238E27FC236}">
                <a16:creationId xmlns:a16="http://schemas.microsoft.com/office/drawing/2014/main" xmlns="" id="{8BB187B3-76B5-09AA-55DB-D0163B429275}"/>
              </a:ext>
            </a:extLst>
          </p:cNvPr>
          <p:cNvSpPr/>
          <p:nvPr/>
        </p:nvSpPr>
        <p:spPr>
          <a:xfrm rot="5400000">
            <a:off x="3280978" y="3711271"/>
            <a:ext cx="1304473" cy="219356"/>
          </a:xfrm>
          <a:prstGeom prst="stripedRightArrow">
            <a:avLst>
              <a:gd name="adj1" fmla="val 50000"/>
              <a:gd name="adj2" fmla="val 76224"/>
            </a:avLst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22"/>
            <a:endParaRPr lang="de-DE" sz="964">
              <a:solidFill>
                <a:prstClr val="white"/>
              </a:solidFill>
            </a:endParaRPr>
          </a:p>
        </p:txBody>
      </p:sp>
      <p:sp>
        <p:nvSpPr>
          <p:cNvPr id="20" name="Pfeil: gestreift nach rechts 31">
            <a:extLst>
              <a:ext uri="{FF2B5EF4-FFF2-40B4-BE49-F238E27FC236}">
                <a16:creationId xmlns:a16="http://schemas.microsoft.com/office/drawing/2014/main" xmlns="" id="{348CA113-C9EB-C6B5-5D2D-C73E072E1B22}"/>
              </a:ext>
            </a:extLst>
          </p:cNvPr>
          <p:cNvSpPr/>
          <p:nvPr/>
        </p:nvSpPr>
        <p:spPr>
          <a:xfrm rot="5400000">
            <a:off x="5779881" y="3597827"/>
            <a:ext cx="1059886" cy="219356"/>
          </a:xfrm>
          <a:prstGeom prst="stripedRightArrow">
            <a:avLst>
              <a:gd name="adj1" fmla="val 50000"/>
              <a:gd name="adj2" fmla="val 76224"/>
            </a:avLst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22"/>
            <a:endParaRPr lang="de-DE" sz="964">
              <a:solidFill>
                <a:prstClr val="white"/>
              </a:solidFill>
            </a:endParaRPr>
          </a:p>
        </p:txBody>
      </p:sp>
      <p:sp>
        <p:nvSpPr>
          <p:cNvPr id="21" name="Pfeil: gestreift nach rechts 32">
            <a:extLst>
              <a:ext uri="{FF2B5EF4-FFF2-40B4-BE49-F238E27FC236}">
                <a16:creationId xmlns:a16="http://schemas.microsoft.com/office/drawing/2014/main" xmlns="" id="{281D9044-E572-7BA5-2EC7-0B6DCA748FC1}"/>
              </a:ext>
            </a:extLst>
          </p:cNvPr>
          <p:cNvSpPr/>
          <p:nvPr/>
        </p:nvSpPr>
        <p:spPr>
          <a:xfrm rot="5400000">
            <a:off x="5233359" y="3720122"/>
            <a:ext cx="1304473" cy="219356"/>
          </a:xfrm>
          <a:prstGeom prst="stripedRightArrow">
            <a:avLst>
              <a:gd name="adj1" fmla="val 50000"/>
              <a:gd name="adj2" fmla="val 76224"/>
            </a:avLst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22"/>
            <a:endParaRPr lang="de-DE" sz="964">
              <a:solidFill>
                <a:prstClr val="white"/>
              </a:solidFill>
            </a:endParaRPr>
          </a:p>
        </p:txBody>
      </p:sp>
      <p:sp>
        <p:nvSpPr>
          <p:cNvPr id="22" name="Pfeil: gestreift nach rechts 33">
            <a:extLst>
              <a:ext uri="{FF2B5EF4-FFF2-40B4-BE49-F238E27FC236}">
                <a16:creationId xmlns:a16="http://schemas.microsoft.com/office/drawing/2014/main" xmlns="" id="{0A22E553-351B-30AE-4108-2FA7A0FBFDCE}"/>
              </a:ext>
            </a:extLst>
          </p:cNvPr>
          <p:cNvSpPr/>
          <p:nvPr/>
        </p:nvSpPr>
        <p:spPr>
          <a:xfrm rot="5400000">
            <a:off x="7741384" y="3597827"/>
            <a:ext cx="1059886" cy="219356"/>
          </a:xfrm>
          <a:prstGeom prst="stripedRightArrow">
            <a:avLst>
              <a:gd name="adj1" fmla="val 50000"/>
              <a:gd name="adj2" fmla="val 76224"/>
            </a:avLst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22"/>
            <a:endParaRPr lang="de-DE" sz="964">
              <a:solidFill>
                <a:prstClr val="white"/>
              </a:solidFill>
            </a:endParaRPr>
          </a:p>
        </p:txBody>
      </p:sp>
      <p:sp>
        <p:nvSpPr>
          <p:cNvPr id="23" name="Pfeil: gestreift nach rechts 34">
            <a:extLst>
              <a:ext uri="{FF2B5EF4-FFF2-40B4-BE49-F238E27FC236}">
                <a16:creationId xmlns:a16="http://schemas.microsoft.com/office/drawing/2014/main" xmlns="" id="{E4280770-76E6-94A9-00FB-4F23CA64480A}"/>
              </a:ext>
            </a:extLst>
          </p:cNvPr>
          <p:cNvSpPr/>
          <p:nvPr/>
        </p:nvSpPr>
        <p:spPr>
          <a:xfrm rot="5400000">
            <a:off x="7185739" y="3703896"/>
            <a:ext cx="1304473" cy="219356"/>
          </a:xfrm>
          <a:prstGeom prst="stripedRightArrow">
            <a:avLst>
              <a:gd name="adj1" fmla="val 50000"/>
              <a:gd name="adj2" fmla="val 76224"/>
            </a:avLst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22"/>
            <a:endParaRPr lang="de-DE" sz="964" dirty="0">
              <a:solidFill>
                <a:prstClr val="white"/>
              </a:solidFill>
            </a:endParaRPr>
          </a:p>
        </p:txBody>
      </p:sp>
      <p:sp>
        <p:nvSpPr>
          <p:cNvPr id="24" name="Pfeil: gestreift nach rechts 35">
            <a:extLst>
              <a:ext uri="{FF2B5EF4-FFF2-40B4-BE49-F238E27FC236}">
                <a16:creationId xmlns:a16="http://schemas.microsoft.com/office/drawing/2014/main" xmlns="" id="{D6AFC48B-C789-8B3C-1651-2E7EA892CC68}"/>
              </a:ext>
            </a:extLst>
          </p:cNvPr>
          <p:cNvSpPr/>
          <p:nvPr/>
        </p:nvSpPr>
        <p:spPr>
          <a:xfrm rot="5400000">
            <a:off x="7226831" y="3251913"/>
            <a:ext cx="380470" cy="219355"/>
          </a:xfrm>
          <a:prstGeom prst="stripedRightArrow">
            <a:avLst>
              <a:gd name="adj1" fmla="val 50000"/>
              <a:gd name="adj2" fmla="val 76224"/>
            </a:avLst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22"/>
            <a:endParaRPr lang="de-DE" sz="964">
              <a:solidFill>
                <a:prstClr val="white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xmlns="" id="{A99D3B48-584D-58E3-696E-88DC7C2A5E73}"/>
              </a:ext>
            </a:extLst>
          </p:cNvPr>
          <p:cNvSpPr txBox="1"/>
          <p:nvPr/>
        </p:nvSpPr>
        <p:spPr>
          <a:xfrm>
            <a:off x="4662277" y="1366881"/>
            <a:ext cx="2396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4922"/>
            <a:r>
              <a:rPr lang="de-DE" sz="1000" b="1" dirty="0" err="1" smtClean="0">
                <a:solidFill>
                  <a:srgbClr val="E40428"/>
                </a:solidFill>
              </a:rPr>
              <a:t>Circular</a:t>
            </a:r>
            <a:r>
              <a:rPr lang="de-DE" sz="1000" b="1" dirty="0" smtClean="0">
                <a:solidFill>
                  <a:srgbClr val="E40428"/>
                </a:solidFill>
              </a:rPr>
              <a:t> Models</a:t>
            </a:r>
            <a:endParaRPr lang="de-DE" sz="1000" b="1" dirty="0">
              <a:solidFill>
                <a:srgbClr val="E40428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xmlns="" id="{C2275E7F-2AD6-CE28-8B4B-9D3819529516}"/>
              </a:ext>
            </a:extLst>
          </p:cNvPr>
          <p:cNvSpPr txBox="1"/>
          <p:nvPr/>
        </p:nvSpPr>
        <p:spPr>
          <a:xfrm>
            <a:off x="791228" y="1632214"/>
            <a:ext cx="2396235" cy="389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4922"/>
            <a:r>
              <a:rPr lang="de-DE" sz="964" b="1" dirty="0">
                <a:solidFill>
                  <a:srgbClr val="131313"/>
                </a:solidFill>
              </a:rPr>
              <a:t>Status Quo</a:t>
            </a:r>
            <a:br>
              <a:rPr lang="de-DE" sz="964" b="1" dirty="0">
                <a:solidFill>
                  <a:srgbClr val="131313"/>
                </a:solidFill>
              </a:rPr>
            </a:br>
            <a:r>
              <a:rPr lang="de-DE" sz="964" b="1" dirty="0">
                <a:solidFill>
                  <a:srgbClr val="131313"/>
                </a:solidFill>
              </a:rPr>
              <a:t>„</a:t>
            </a:r>
            <a:r>
              <a:rPr lang="de-DE" sz="964" b="1" dirty="0" err="1">
                <a:solidFill>
                  <a:srgbClr val="131313"/>
                </a:solidFill>
              </a:rPr>
              <a:t>sell</a:t>
            </a:r>
            <a:r>
              <a:rPr lang="de-DE" sz="964" b="1" dirty="0">
                <a:solidFill>
                  <a:srgbClr val="131313"/>
                </a:solidFill>
              </a:rPr>
              <a:t> &amp; </a:t>
            </a:r>
            <a:r>
              <a:rPr lang="de-DE" sz="964" b="1" dirty="0" err="1">
                <a:solidFill>
                  <a:srgbClr val="131313"/>
                </a:solidFill>
              </a:rPr>
              <a:t>forget</a:t>
            </a:r>
            <a:r>
              <a:rPr lang="de-DE" sz="964" b="1" dirty="0">
                <a:solidFill>
                  <a:srgbClr val="131313"/>
                </a:solidFill>
              </a:rPr>
              <a:t>“</a:t>
            </a:r>
          </a:p>
        </p:txBody>
      </p:sp>
      <p:grpSp>
        <p:nvGrpSpPr>
          <p:cNvPr id="48" name="Gruppieren 47"/>
          <p:cNvGrpSpPr/>
          <p:nvPr/>
        </p:nvGrpSpPr>
        <p:grpSpPr>
          <a:xfrm>
            <a:off x="9665190" y="2927433"/>
            <a:ext cx="1642764" cy="724677"/>
            <a:chOff x="9138348" y="2636913"/>
            <a:chExt cx="1642764" cy="724677"/>
          </a:xfrm>
        </p:grpSpPr>
        <p:sp>
          <p:nvSpPr>
            <p:cNvPr id="42" name="Textfeld 41"/>
            <p:cNvSpPr txBox="1"/>
            <p:nvPr/>
          </p:nvSpPr>
          <p:spPr>
            <a:xfrm>
              <a:off x="9228348" y="2636913"/>
              <a:ext cx="10081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>
                  <a:solidFill>
                    <a:srgbClr val="131313"/>
                  </a:solidFill>
                </a:rPr>
                <a:t>Total </a:t>
              </a:r>
              <a:r>
                <a:rPr lang="de-DE" sz="1000" dirty="0" err="1" smtClean="0">
                  <a:solidFill>
                    <a:srgbClr val="131313"/>
                  </a:solidFill>
                </a:rPr>
                <a:t>price</a:t>
              </a:r>
              <a:endParaRPr lang="de-DE" sz="1000" dirty="0">
                <a:solidFill>
                  <a:srgbClr val="131313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9228348" y="2876141"/>
              <a:ext cx="11982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err="1" smtClean="0">
                  <a:solidFill>
                    <a:srgbClr val="131313"/>
                  </a:solidFill>
                </a:rPr>
                <a:t>Climate</a:t>
              </a:r>
              <a:r>
                <a:rPr lang="de-DE" sz="1000" dirty="0" smtClean="0">
                  <a:solidFill>
                    <a:srgbClr val="131313"/>
                  </a:solidFill>
                </a:rPr>
                <a:t> </a:t>
              </a:r>
              <a:r>
                <a:rPr lang="de-DE" sz="1000" dirty="0" err="1" smtClean="0">
                  <a:solidFill>
                    <a:srgbClr val="131313"/>
                  </a:solidFill>
                </a:rPr>
                <a:t>impact</a:t>
              </a:r>
              <a:endParaRPr lang="de-DE" sz="1000" dirty="0">
                <a:solidFill>
                  <a:srgbClr val="131313"/>
                </a:solidFill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9228348" y="3115369"/>
              <a:ext cx="15527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err="1" smtClean="0">
                  <a:solidFill>
                    <a:srgbClr val="131313"/>
                  </a:solidFill>
                </a:rPr>
                <a:t>Resource</a:t>
              </a:r>
              <a:r>
                <a:rPr lang="de-DE" sz="1000" dirty="0" smtClean="0">
                  <a:solidFill>
                    <a:srgbClr val="131313"/>
                  </a:solidFill>
                </a:rPr>
                <a:t> </a:t>
              </a:r>
              <a:r>
                <a:rPr lang="de-DE" sz="1000" dirty="0" err="1" smtClean="0">
                  <a:solidFill>
                    <a:srgbClr val="131313"/>
                  </a:solidFill>
                </a:rPr>
                <a:t>usage</a:t>
              </a:r>
              <a:endParaRPr lang="de-DE" sz="1000" dirty="0">
                <a:solidFill>
                  <a:srgbClr val="131313"/>
                </a:solidFill>
              </a:endParaRPr>
            </a:p>
          </p:txBody>
        </p:sp>
        <p:sp>
          <p:nvSpPr>
            <p:cNvPr id="45" name="Rechteck 44"/>
            <p:cNvSpPr>
              <a:spLocks noChangeAspect="1"/>
            </p:cNvSpPr>
            <p:nvPr/>
          </p:nvSpPr>
          <p:spPr>
            <a:xfrm flipV="1">
              <a:off x="9138348" y="2715023"/>
              <a:ext cx="90000" cy="90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6" name="Rechteck 45"/>
            <p:cNvSpPr>
              <a:spLocks noChangeAspect="1"/>
            </p:cNvSpPr>
            <p:nvPr/>
          </p:nvSpPr>
          <p:spPr>
            <a:xfrm flipV="1">
              <a:off x="9138348" y="2954251"/>
              <a:ext cx="90000" cy="9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7" name="Rechteck 46"/>
            <p:cNvSpPr>
              <a:spLocks noChangeAspect="1"/>
            </p:cNvSpPr>
            <p:nvPr/>
          </p:nvSpPr>
          <p:spPr>
            <a:xfrm flipV="1">
              <a:off x="9138348" y="3193479"/>
              <a:ext cx="90000" cy="9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49" name="Textfeld 48"/>
          <p:cNvSpPr txBox="1"/>
          <p:nvPr/>
        </p:nvSpPr>
        <p:spPr>
          <a:xfrm>
            <a:off x="5225005" y="2927433"/>
            <a:ext cx="54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olidFill>
                  <a:srgbClr val="044459"/>
                </a:solidFill>
              </a:rPr>
              <a:t>- x %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718567" y="2922491"/>
            <a:ext cx="54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olidFill>
                  <a:srgbClr val="E40428"/>
                </a:solidFill>
              </a:rPr>
              <a:t>- x %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4132893" y="2922491"/>
            <a:ext cx="54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olidFill>
                  <a:srgbClr val="657D89"/>
                </a:solidFill>
              </a:rPr>
              <a:t>- x %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666226" y="2922491"/>
            <a:ext cx="54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olidFill>
                  <a:srgbClr val="E40428"/>
                </a:solidFill>
              </a:rPr>
              <a:t>- x %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6080552" y="2922491"/>
            <a:ext cx="54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olidFill>
                  <a:srgbClr val="657D89"/>
                </a:solidFill>
              </a:rPr>
              <a:t>- x %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7146169" y="2922491"/>
            <a:ext cx="54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olidFill>
                  <a:srgbClr val="044459"/>
                </a:solidFill>
              </a:rPr>
              <a:t>- x %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7587222" y="2922491"/>
            <a:ext cx="54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olidFill>
                  <a:srgbClr val="E40428"/>
                </a:solidFill>
              </a:rPr>
              <a:t>- x %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8001548" y="2922491"/>
            <a:ext cx="54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olidFill>
                  <a:srgbClr val="657D89"/>
                </a:solidFill>
              </a:rPr>
              <a:t>- x %</a:t>
            </a:r>
          </a:p>
        </p:txBody>
      </p:sp>
      <p:sp>
        <p:nvSpPr>
          <p:cNvPr id="59" name="Rechteck: abgerundete Ecken 57">
            <a:extLst>
              <a:ext uri="{FF2B5EF4-FFF2-40B4-BE49-F238E27FC236}">
                <a16:creationId xmlns:a16="http://schemas.microsoft.com/office/drawing/2014/main" xmlns="" id="{B9434C91-5C84-3A6D-54C8-1130623C1E9B}"/>
              </a:ext>
            </a:extLst>
          </p:cNvPr>
          <p:cNvSpPr/>
          <p:nvPr/>
        </p:nvSpPr>
        <p:spPr>
          <a:xfrm>
            <a:off x="3310893" y="2260201"/>
            <a:ext cx="1244642" cy="496543"/>
          </a:xfrm>
          <a:prstGeom prst="roundRect">
            <a:avLst>
              <a:gd name="adj" fmla="val 1667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286" tIns="77143" rIns="19286" bIns="0"/>
          <a:lstStyle/>
          <a:p>
            <a:pPr algn="ctr" defTabSz="244922"/>
            <a:r>
              <a:rPr lang="de-DE" sz="800" dirty="0" err="1" smtClean="0">
                <a:solidFill>
                  <a:srgbClr val="FFFFFF"/>
                </a:solidFill>
              </a:rPr>
              <a:t>Purchase</a:t>
            </a:r>
            <a:r>
              <a:rPr lang="de-DE" sz="800" dirty="0" smtClean="0">
                <a:solidFill>
                  <a:srgbClr val="FFFFFF"/>
                </a:solidFill>
              </a:rPr>
              <a:t> </a:t>
            </a:r>
            <a:r>
              <a:rPr lang="de-DE" sz="800" dirty="0" err="1" smtClean="0">
                <a:solidFill>
                  <a:srgbClr val="FFFFFF"/>
                </a:solidFill>
              </a:rPr>
              <a:t>with</a:t>
            </a:r>
            <a:r>
              <a:rPr lang="de-DE" sz="800" dirty="0" smtClean="0">
                <a:solidFill>
                  <a:srgbClr val="FFFFFF"/>
                </a:solidFill>
              </a:rPr>
              <a:t> </a:t>
            </a:r>
            <a:br>
              <a:rPr lang="de-DE" sz="800" dirty="0" smtClean="0">
                <a:solidFill>
                  <a:srgbClr val="FFFFFF"/>
                </a:solidFill>
              </a:rPr>
            </a:br>
            <a:r>
              <a:rPr lang="de-DE" sz="800" b="1" dirty="0" err="1" smtClean="0">
                <a:solidFill>
                  <a:srgbClr val="FFFFFF"/>
                </a:solidFill>
              </a:rPr>
              <a:t>right</a:t>
            </a:r>
            <a:r>
              <a:rPr lang="de-DE" sz="800" b="1" dirty="0" smtClean="0">
                <a:solidFill>
                  <a:srgbClr val="FFFFFF"/>
                </a:solidFill>
              </a:rPr>
              <a:t> </a:t>
            </a:r>
            <a:r>
              <a:rPr lang="de-DE" sz="800" b="1" dirty="0" err="1" smtClean="0">
                <a:solidFill>
                  <a:srgbClr val="FFFFFF"/>
                </a:solidFill>
              </a:rPr>
              <a:t>to</a:t>
            </a:r>
            <a:r>
              <a:rPr lang="de-DE" sz="800" b="1" dirty="0" smtClean="0">
                <a:solidFill>
                  <a:srgbClr val="FFFFFF"/>
                </a:solidFill>
              </a:rPr>
              <a:t> </a:t>
            </a:r>
            <a:r>
              <a:rPr lang="de-DE" sz="800" b="1" dirty="0" err="1" smtClean="0">
                <a:solidFill>
                  <a:srgbClr val="FFFFFF"/>
                </a:solidFill>
              </a:rPr>
              <a:t>return</a:t>
            </a:r>
            <a:r>
              <a:rPr lang="de-DE" sz="800" b="1" dirty="0" smtClean="0">
                <a:solidFill>
                  <a:srgbClr val="FFFFFF"/>
                </a:solidFill>
              </a:rPr>
              <a:t>*</a:t>
            </a:r>
            <a:endParaRPr lang="de-DE" sz="800" dirty="0">
              <a:solidFill>
                <a:srgbClr val="FFFFFF"/>
              </a:solidFill>
            </a:endParaRPr>
          </a:p>
        </p:txBody>
      </p:sp>
      <p:sp>
        <p:nvSpPr>
          <p:cNvPr id="60" name="Rechteck: abgerundete Ecken 57">
            <a:extLst>
              <a:ext uri="{FF2B5EF4-FFF2-40B4-BE49-F238E27FC236}">
                <a16:creationId xmlns:a16="http://schemas.microsoft.com/office/drawing/2014/main" xmlns="" id="{B9434C91-5C84-3A6D-54C8-1130623C1E9B}"/>
              </a:ext>
            </a:extLst>
          </p:cNvPr>
          <p:cNvSpPr/>
          <p:nvPr/>
        </p:nvSpPr>
        <p:spPr>
          <a:xfrm>
            <a:off x="5254761" y="2260201"/>
            <a:ext cx="1244642" cy="496543"/>
          </a:xfrm>
          <a:prstGeom prst="roundRect">
            <a:avLst>
              <a:gd name="adj" fmla="val 1667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286" tIns="77143" rIns="19286" bIns="0"/>
          <a:lstStyle/>
          <a:p>
            <a:pPr algn="ctr" defTabSz="244922"/>
            <a:r>
              <a:rPr lang="de-DE" sz="800" dirty="0" err="1" smtClean="0">
                <a:solidFill>
                  <a:srgbClr val="FFFFFF"/>
                </a:solidFill>
              </a:rPr>
              <a:t>Purchase</a:t>
            </a:r>
            <a:r>
              <a:rPr lang="de-DE" sz="800" dirty="0" smtClean="0">
                <a:solidFill>
                  <a:srgbClr val="FFFFFF"/>
                </a:solidFill>
              </a:rPr>
              <a:t> </a:t>
            </a:r>
            <a:r>
              <a:rPr lang="de-DE" sz="800" dirty="0" err="1" smtClean="0">
                <a:solidFill>
                  <a:srgbClr val="FFFFFF"/>
                </a:solidFill>
              </a:rPr>
              <a:t>with</a:t>
            </a:r>
            <a:endParaRPr lang="de-DE" sz="800" dirty="0">
              <a:solidFill>
                <a:srgbClr val="FFFFFF"/>
              </a:solidFill>
            </a:endParaRPr>
          </a:p>
          <a:p>
            <a:pPr algn="ctr" defTabSz="244922"/>
            <a:r>
              <a:rPr lang="de-DE" sz="800" b="1" dirty="0" err="1">
                <a:solidFill>
                  <a:srgbClr val="FFFFFF"/>
                </a:solidFill>
              </a:rPr>
              <a:t>obligation</a:t>
            </a:r>
            <a:r>
              <a:rPr lang="de-DE" sz="800" b="1" dirty="0">
                <a:solidFill>
                  <a:srgbClr val="FFFFFF"/>
                </a:solidFill>
              </a:rPr>
              <a:t> </a:t>
            </a:r>
            <a:r>
              <a:rPr lang="de-DE" sz="800" b="1" dirty="0" err="1">
                <a:solidFill>
                  <a:srgbClr val="FFFFFF"/>
                </a:solidFill>
              </a:rPr>
              <a:t>to</a:t>
            </a:r>
            <a:r>
              <a:rPr lang="de-DE" sz="800" b="1" dirty="0">
                <a:solidFill>
                  <a:srgbClr val="FFFFFF"/>
                </a:solidFill>
              </a:rPr>
              <a:t> </a:t>
            </a:r>
            <a:r>
              <a:rPr lang="de-DE" sz="800" b="1" dirty="0" err="1" smtClean="0">
                <a:solidFill>
                  <a:srgbClr val="FFFFFF"/>
                </a:solidFill>
              </a:rPr>
              <a:t>return</a:t>
            </a:r>
            <a:r>
              <a:rPr lang="de-DE" sz="800" b="1" dirty="0" smtClean="0">
                <a:solidFill>
                  <a:srgbClr val="FFFFFF"/>
                </a:solidFill>
              </a:rPr>
              <a:t>*</a:t>
            </a:r>
            <a:endParaRPr lang="de-DE" sz="800" b="1" dirty="0">
              <a:solidFill>
                <a:srgbClr val="FFFFFF"/>
              </a:solidFill>
            </a:endParaRPr>
          </a:p>
        </p:txBody>
      </p:sp>
      <p:sp>
        <p:nvSpPr>
          <p:cNvPr id="61" name="Rechteck: abgerundete Ecken 57">
            <a:extLst>
              <a:ext uri="{FF2B5EF4-FFF2-40B4-BE49-F238E27FC236}">
                <a16:creationId xmlns:a16="http://schemas.microsoft.com/office/drawing/2014/main" xmlns="" id="{B9434C91-5C84-3A6D-54C8-1130623C1E9B}"/>
              </a:ext>
            </a:extLst>
          </p:cNvPr>
          <p:cNvSpPr/>
          <p:nvPr/>
        </p:nvSpPr>
        <p:spPr>
          <a:xfrm>
            <a:off x="7198629" y="2260201"/>
            <a:ext cx="1244642" cy="496543"/>
          </a:xfrm>
          <a:prstGeom prst="roundRect">
            <a:avLst>
              <a:gd name="adj" fmla="val 1667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286" tIns="77143" rIns="19286" bIns="0"/>
          <a:lstStyle/>
          <a:p>
            <a:pPr algn="ctr" defTabSz="244922"/>
            <a:r>
              <a:rPr lang="de-DE" sz="800" dirty="0" err="1" smtClean="0">
                <a:solidFill>
                  <a:srgbClr val="FFFFFF"/>
                </a:solidFill>
              </a:rPr>
              <a:t>Renting</a:t>
            </a:r>
            <a:r>
              <a:rPr lang="de-DE" sz="800" dirty="0" smtClean="0">
                <a:solidFill>
                  <a:srgbClr val="FFFFFF"/>
                </a:solidFill>
              </a:rPr>
              <a:t> </a:t>
            </a:r>
            <a:r>
              <a:rPr lang="de-DE" sz="800" dirty="0">
                <a:solidFill>
                  <a:srgbClr val="FFFFFF"/>
                </a:solidFill>
              </a:rPr>
              <a:t>/ Leasing</a:t>
            </a:r>
          </a:p>
        </p:txBody>
      </p:sp>
      <p:sp>
        <p:nvSpPr>
          <p:cNvPr id="37" name="Geschweifte Klammer rechts 36">
            <a:extLst>
              <a:ext uri="{FF2B5EF4-FFF2-40B4-BE49-F238E27FC236}">
                <a16:creationId xmlns:a16="http://schemas.microsoft.com/office/drawing/2014/main" xmlns="" id="{367CC083-9735-5AF3-80D1-9C07EED414A5}"/>
              </a:ext>
            </a:extLst>
          </p:cNvPr>
          <p:cNvSpPr/>
          <p:nvPr/>
        </p:nvSpPr>
        <p:spPr>
          <a:xfrm rot="16200000">
            <a:off x="5717749" y="-567552"/>
            <a:ext cx="324000" cy="5165759"/>
          </a:xfrm>
          <a:prstGeom prst="rightBrace">
            <a:avLst>
              <a:gd name="adj1" fmla="val 39660"/>
              <a:gd name="adj2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44922"/>
            <a:endParaRPr lang="de-DE" sz="964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3382" y="1129767"/>
            <a:ext cx="11125236" cy="2387600"/>
          </a:xfrm>
        </p:spPr>
        <p:txBody>
          <a:bodyPr/>
          <a:lstStyle/>
          <a:p>
            <a:r>
              <a:rPr lang="de-DE" sz="6600" dirty="0" err="1" smtClean="0">
                <a:solidFill>
                  <a:schemeClr val="bg1"/>
                </a:solidFill>
              </a:rPr>
              <a:t>How</a:t>
            </a:r>
            <a:r>
              <a:rPr lang="de-DE" sz="6600" dirty="0" smtClean="0">
                <a:solidFill>
                  <a:schemeClr val="bg1"/>
                </a:solidFill>
              </a:rPr>
              <a:t> </a:t>
            </a:r>
            <a:r>
              <a:rPr lang="de-DE" sz="6600" dirty="0" err="1" smtClean="0">
                <a:solidFill>
                  <a:schemeClr val="bg1"/>
                </a:solidFill>
              </a:rPr>
              <a:t>to</a:t>
            </a:r>
            <a:r>
              <a:rPr lang="de-DE" sz="6600" dirty="0" smtClean="0">
                <a:solidFill>
                  <a:schemeClr val="bg1"/>
                </a:solidFill>
              </a:rPr>
              <a:t> </a:t>
            </a:r>
            <a:r>
              <a:rPr lang="de-DE" sz="6600" dirty="0" err="1" smtClean="0">
                <a:solidFill>
                  <a:schemeClr val="bg1"/>
                </a:solidFill>
              </a:rPr>
              <a:t>improve</a:t>
            </a:r>
            <a:r>
              <a:rPr lang="de-DE" sz="6600" dirty="0" smtClean="0">
                <a:solidFill>
                  <a:schemeClr val="bg1"/>
                </a:solidFill>
              </a:rPr>
              <a:t> a </a:t>
            </a:r>
            <a:br>
              <a:rPr lang="de-DE" sz="6600" dirty="0" smtClean="0">
                <a:solidFill>
                  <a:schemeClr val="bg1"/>
                </a:solidFill>
              </a:rPr>
            </a:br>
            <a:r>
              <a:rPr lang="de-DE" sz="6600" dirty="0" err="1" smtClean="0">
                <a:solidFill>
                  <a:schemeClr val="bg1"/>
                </a:solidFill>
              </a:rPr>
              <a:t>perfect</a:t>
            </a:r>
            <a:r>
              <a:rPr lang="de-DE" sz="6600" dirty="0" smtClean="0">
                <a:solidFill>
                  <a:schemeClr val="bg1"/>
                </a:solidFill>
              </a:rPr>
              <a:t> </a:t>
            </a:r>
            <a:r>
              <a:rPr lang="de-DE" sz="6600" dirty="0" err="1" smtClean="0">
                <a:solidFill>
                  <a:schemeClr val="bg1"/>
                </a:solidFill>
              </a:rPr>
              <a:t>product</a:t>
            </a:r>
            <a:r>
              <a:rPr lang="de-DE" sz="6600" dirty="0" smtClean="0">
                <a:solidFill>
                  <a:schemeClr val="bg1"/>
                </a:solidFill>
              </a:rPr>
              <a:t>?</a:t>
            </a:r>
            <a:endParaRPr lang="de-DE" sz="6600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55440" y="3609442"/>
            <a:ext cx="10081120" cy="1655762"/>
          </a:xfrm>
        </p:spPr>
        <p:txBody>
          <a:bodyPr>
            <a:no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Reuse </a:t>
            </a:r>
            <a:r>
              <a:rPr lang="de-DE" sz="4000" dirty="0" err="1" smtClean="0">
                <a:solidFill>
                  <a:schemeClr val="bg1"/>
                </a:solidFill>
              </a:rPr>
              <a:t>it!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6000" y="546714"/>
            <a:ext cx="10800559" cy="500008"/>
          </a:xfrm>
        </p:spPr>
        <p:txBody>
          <a:bodyPr>
            <a:noAutofit/>
          </a:bodyPr>
          <a:lstStyle/>
          <a:p>
            <a:r>
              <a:rPr lang="de-DE" dirty="0" smtClean="0"/>
              <a:t>Add…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249724" y="2065469"/>
            <a:ext cx="58462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0" indent="-180970" defTabSz="72749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400" dirty="0" err="1"/>
              <a:t>Cradle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Cradle</a:t>
            </a:r>
            <a:r>
              <a:rPr lang="de-DE" sz="1400" dirty="0"/>
              <a:t> Certified</a:t>
            </a:r>
            <a:r>
              <a:rPr lang="de-DE" sz="1400" baseline="30000" dirty="0"/>
              <a:t>® </a:t>
            </a:r>
            <a:r>
              <a:rPr lang="de-DE" sz="1400" dirty="0" err="1"/>
              <a:t>p</a:t>
            </a:r>
            <a:r>
              <a:rPr lang="de-DE" sz="1400" dirty="0" err="1" smtClean="0"/>
              <a:t>roducts</a:t>
            </a:r>
            <a:r>
              <a:rPr lang="de-DE" sz="1400" dirty="0" smtClean="0"/>
              <a:t> </a:t>
            </a:r>
            <a:r>
              <a:rPr lang="de-DE" sz="1400" dirty="0" err="1" smtClean="0"/>
              <a:t>program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000" dirty="0">
                <a:hlinkClick r:id="rId3"/>
              </a:rPr>
              <a:t>https://www.lindner-group.com/en/expertise/green-building/cradle-to-cradle-certifiedr</a:t>
            </a:r>
            <a:r>
              <a:rPr lang="de-DE" sz="1000" dirty="0" smtClean="0">
                <a:hlinkClick r:id="rId3"/>
              </a:rPr>
              <a:t>/</a:t>
            </a:r>
            <a:endParaRPr lang="de-DE" sz="1000" dirty="0" smtClean="0"/>
          </a:p>
          <a:p>
            <a:pPr marL="180970" indent="-180970" defTabSz="72749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180970" indent="-180970" defTabSz="72749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400" dirty="0" smtClean="0"/>
              <a:t>Building </a:t>
            </a:r>
            <a:r>
              <a:rPr lang="de-DE" sz="1400" dirty="0" err="1" smtClean="0"/>
              <a:t>certification</a:t>
            </a:r>
            <a:r>
              <a:rPr lang="de-DE" sz="1400" dirty="0"/>
              <a:t>			</a:t>
            </a:r>
            <a:br>
              <a:rPr lang="de-DE" sz="1400" dirty="0"/>
            </a:br>
            <a:r>
              <a:rPr lang="de-DE" sz="1000" dirty="0">
                <a:hlinkClick r:id="rId4"/>
              </a:rPr>
              <a:t>https://www.lindner-group.com/en/expertise/green-building/building-certification-systems//</a:t>
            </a:r>
            <a:endParaRPr lang="de-DE" sz="1000" dirty="0" smtClean="0"/>
          </a:p>
          <a:p>
            <a:pPr marL="180970" indent="-180970" defTabSz="72749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400" dirty="0" smtClean="0"/>
              <a:t>Product Leasing</a:t>
            </a:r>
            <a:r>
              <a:rPr lang="de-DE" sz="1400" dirty="0"/>
              <a:t>		</a:t>
            </a:r>
            <a:br>
              <a:rPr lang="de-DE" sz="1400" dirty="0"/>
            </a:br>
            <a:r>
              <a:rPr lang="de-DE" sz="1000" dirty="0">
                <a:hlinkClick r:id="rId5"/>
              </a:rPr>
              <a:t>https://www.lindner-group.com/en/expertise/green-building/product-leasing</a:t>
            </a:r>
            <a:r>
              <a:rPr lang="de-DE" sz="1000" dirty="0" smtClean="0">
                <a:hlinkClick r:id="rId5"/>
              </a:rPr>
              <a:t>/</a:t>
            </a:r>
            <a:endParaRPr lang="de-DE" sz="1000" dirty="0" smtClean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000" dirty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400" dirty="0" smtClean="0"/>
              <a:t>Environmental Product </a:t>
            </a:r>
            <a:r>
              <a:rPr lang="de-DE" sz="1400" dirty="0" err="1" smtClean="0"/>
              <a:t>Declarations</a:t>
            </a:r>
            <a:r>
              <a:rPr lang="de-DE" sz="1400" dirty="0"/>
              <a:t>	</a:t>
            </a:r>
            <a:br>
              <a:rPr lang="de-DE" sz="1400" dirty="0"/>
            </a:br>
            <a:r>
              <a:rPr lang="de-DE" sz="1000" dirty="0">
                <a:hlinkClick r:id="rId6"/>
              </a:rPr>
              <a:t>https://ibu-epd.com/en/published-epds</a:t>
            </a:r>
            <a:r>
              <a:rPr lang="de-DE" sz="1000" dirty="0" smtClean="0">
                <a:hlinkClick r:id="rId6"/>
              </a:rPr>
              <a:t>/</a:t>
            </a:r>
            <a:endParaRPr lang="de-DE" sz="1000" dirty="0" smtClean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400" dirty="0" err="1" smtClean="0"/>
              <a:t>Self</a:t>
            </a:r>
            <a:r>
              <a:rPr lang="de-DE" sz="1400" dirty="0" smtClean="0"/>
              <a:t> </a:t>
            </a:r>
            <a:r>
              <a:rPr lang="de-DE" sz="1400" dirty="0" err="1" smtClean="0"/>
              <a:t>declarations</a:t>
            </a:r>
            <a:r>
              <a:rPr lang="de-DE" sz="1400" dirty="0"/>
              <a:t>		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000" dirty="0">
                <a:hlinkClick r:id="rId7"/>
              </a:rPr>
              <a:t>https://www.lindner-group.com/en/productfinder</a:t>
            </a:r>
            <a:r>
              <a:rPr lang="de-DE" sz="1000" dirty="0" smtClean="0">
                <a:hlinkClick r:id="rId7"/>
              </a:rPr>
              <a:t>/</a:t>
            </a:r>
            <a:endParaRPr lang="de-DE" sz="1000" dirty="0" smtClean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400" dirty="0" err="1" smtClean="0"/>
              <a:t>Sustainability</a:t>
            </a:r>
            <a:r>
              <a:rPr lang="de-DE" sz="1400" dirty="0"/>
              <a:t>			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000" dirty="0">
                <a:hlinkClick r:id="rId8"/>
              </a:rPr>
              <a:t>https://www.lindner-group.com/en/company/sustainability</a:t>
            </a:r>
            <a:r>
              <a:rPr lang="de-DE" sz="1000" dirty="0" smtClean="0">
                <a:hlinkClick r:id="rId8"/>
              </a:rPr>
              <a:t>/</a:t>
            </a:r>
            <a:endParaRPr lang="de-DE" sz="1000" dirty="0" smtClean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400" dirty="0" smtClean="0"/>
              <a:t>References</a:t>
            </a:r>
            <a:r>
              <a:rPr lang="de-DE" sz="1400" dirty="0"/>
              <a:t>			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000" dirty="0">
                <a:hlinkClick r:id="rId9"/>
              </a:rPr>
              <a:t>https://www.lindner-group.com/en/references</a:t>
            </a:r>
            <a:r>
              <a:rPr lang="de-DE" sz="1000" dirty="0" smtClean="0">
                <a:hlinkClick r:id="rId9"/>
              </a:rPr>
              <a:t>/</a:t>
            </a:r>
            <a:endParaRPr lang="de-DE" sz="1000" dirty="0" smtClean="0"/>
          </a:p>
          <a:p>
            <a:pPr marL="180970" indent="-180970" defTabSz="72749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400" dirty="0"/>
          </a:p>
          <a:p>
            <a:endParaRPr lang="de-DE" sz="1400" dirty="0"/>
          </a:p>
        </p:txBody>
      </p:sp>
      <p:sp>
        <p:nvSpPr>
          <p:cNvPr id="41" name="Untertitel 2"/>
          <p:cNvSpPr>
            <a:spLocks noGrp="1"/>
          </p:cNvSpPr>
          <p:nvPr>
            <p:ph type="subTitle" idx="13"/>
          </p:nvPr>
        </p:nvSpPr>
        <p:spPr>
          <a:xfrm>
            <a:off x="336001" y="1266455"/>
            <a:ext cx="10800558" cy="722385"/>
          </a:xfrm>
        </p:spPr>
        <p:txBody>
          <a:bodyPr>
            <a:noAutofit/>
          </a:bodyPr>
          <a:lstStyle/>
          <a:p>
            <a:r>
              <a:rPr lang="de-DE" dirty="0" smtClean="0"/>
              <a:t>Knowledge / </a:t>
            </a:r>
            <a:r>
              <a:rPr lang="de-DE" dirty="0" err="1" smtClean="0"/>
              <a:t>Evidence</a:t>
            </a:r>
            <a:r>
              <a:rPr lang="de-DE" dirty="0" smtClean="0"/>
              <a:t> / Information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6101495" y="2065469"/>
            <a:ext cx="58462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Further </a:t>
            </a:r>
            <a:r>
              <a:rPr lang="de-DE" sz="1400" b="1" dirty="0" err="1" smtClean="0"/>
              <a:t>Evidence</a:t>
            </a:r>
            <a:r>
              <a:rPr lang="de-DE" sz="1400" b="1" dirty="0" smtClean="0"/>
              <a:t> / </a:t>
            </a:r>
            <a:r>
              <a:rPr lang="de-DE" sz="1400" b="1" dirty="0" err="1" smtClean="0"/>
              <a:t>Sources</a:t>
            </a:r>
            <a:r>
              <a:rPr lang="de-DE" sz="1400" b="1" dirty="0" smtClean="0"/>
              <a:t>:</a:t>
            </a:r>
          </a:p>
          <a:p>
            <a:endParaRPr lang="de-DE" sz="1400" dirty="0"/>
          </a:p>
          <a:p>
            <a:r>
              <a:rPr lang="en-US" sz="1400" dirty="0" smtClean="0"/>
              <a:t>Cradle </a:t>
            </a:r>
            <a:r>
              <a:rPr lang="en-US" sz="1400" dirty="0"/>
              <a:t>to Cradle Certified</a:t>
            </a:r>
            <a:r>
              <a:rPr lang="en-US" sz="1400" baseline="30000" dirty="0"/>
              <a:t>®</a:t>
            </a:r>
            <a:r>
              <a:rPr lang="en-US" sz="1400" dirty="0"/>
              <a:t> </a:t>
            </a:r>
            <a:r>
              <a:rPr lang="en-US" sz="1400" dirty="0" err="1"/>
              <a:t>ist</a:t>
            </a:r>
            <a:r>
              <a:rPr lang="en-US" sz="1400" dirty="0"/>
              <a:t> </a:t>
            </a:r>
            <a:r>
              <a:rPr lang="en-US" sz="1400" dirty="0" err="1"/>
              <a:t>eine</a:t>
            </a:r>
            <a:r>
              <a:rPr lang="en-US" sz="1400" dirty="0"/>
              <a:t> </a:t>
            </a:r>
            <a:r>
              <a:rPr lang="en-US" sz="1400" dirty="0" err="1"/>
              <a:t>eingetragene</a:t>
            </a:r>
            <a:r>
              <a:rPr lang="en-US" sz="1400" dirty="0"/>
              <a:t> </a:t>
            </a:r>
            <a:r>
              <a:rPr lang="en-US" sz="1400" dirty="0" err="1"/>
              <a:t>Marke</a:t>
            </a:r>
            <a:r>
              <a:rPr lang="en-US" sz="1400" dirty="0"/>
              <a:t> des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Cradle </a:t>
            </a:r>
            <a:r>
              <a:rPr lang="en-US" sz="1400" dirty="0"/>
              <a:t>to Cradle Products Innovation Institute.</a:t>
            </a:r>
            <a:endParaRPr lang="de-DE" sz="1400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896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Environmental Milestones so </a:t>
            </a:r>
            <a:r>
              <a:rPr lang="de-DE" dirty="0" err="1" smtClean="0"/>
              <a:t>far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>
            <a:off x="336000" y="3378081"/>
            <a:ext cx="1080055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336000" y="332723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164283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243150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3220170" y="331265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381453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479751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1028010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9397691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834114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773922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6738553" y="332429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95536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/>
          <p:cNvCxnSpPr/>
          <p:nvPr/>
        </p:nvCxnSpPr>
        <p:spPr>
          <a:xfrm>
            <a:off x="390000" y="2509401"/>
            <a:ext cx="0" cy="8686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1696830" y="3366651"/>
            <a:ext cx="0" cy="10172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2483070" y="2497971"/>
            <a:ext cx="0" cy="8146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>
            <a:off x="3280740" y="3420651"/>
            <a:ext cx="0" cy="1271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>
            <a:off x="3868530" y="2040771"/>
            <a:ext cx="0" cy="1325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>
            <a:off x="4857360" y="3366651"/>
            <a:ext cx="0" cy="1714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6009360" y="1926471"/>
            <a:ext cx="0" cy="14401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6792553" y="3366860"/>
            <a:ext cx="0" cy="1325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>
            <a:stCxn id="42" idx="2"/>
            <a:endCxn id="18" idx="4"/>
          </p:cNvCxnSpPr>
          <p:nvPr/>
        </p:nvCxnSpPr>
        <p:spPr>
          <a:xfrm flipH="1">
            <a:off x="7793220" y="2250442"/>
            <a:ext cx="2487" cy="11816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8385480" y="3378081"/>
            <a:ext cx="0" cy="719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9451691" y="2371567"/>
            <a:ext cx="0" cy="10605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10322340" y="3324081"/>
            <a:ext cx="0" cy="8686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11258550" y="3378081"/>
            <a:ext cx="9334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393419" y="2452251"/>
            <a:ext cx="174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/>
                </a:solidFill>
              </a:rPr>
              <a:t>Campaign</a:t>
            </a:r>
            <a:endParaRPr lang="de-DE" sz="1200" dirty="0">
              <a:solidFill>
                <a:schemeClr val="bg1"/>
              </a:solidFill>
            </a:endParaRPr>
          </a:p>
          <a:p>
            <a:r>
              <a:rPr lang="de-DE" sz="1200" dirty="0" smtClean="0">
                <a:solidFill>
                  <a:schemeClr val="bg1"/>
                </a:solidFill>
              </a:rPr>
              <a:t>„Besser </a:t>
            </a:r>
            <a:r>
              <a:rPr lang="de-DE" sz="1200" dirty="0">
                <a:solidFill>
                  <a:schemeClr val="bg1"/>
                </a:solidFill>
              </a:rPr>
              <a:t>Bauen für Mensch </a:t>
            </a:r>
            <a:r>
              <a:rPr lang="de-DE" sz="1200" dirty="0" smtClean="0">
                <a:solidFill>
                  <a:schemeClr val="bg1"/>
                </a:solidFill>
              </a:rPr>
              <a:t>und Umwelt“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88185" y="2114644"/>
            <a:ext cx="85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1993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334303" y="4365357"/>
            <a:ext cx="85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2007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145344" y="2114644"/>
            <a:ext cx="85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2008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910922" y="4719320"/>
            <a:ext cx="85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2009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505173" y="1667511"/>
            <a:ext cx="72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2010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4542153" y="5103004"/>
            <a:ext cx="72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2011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6429196" y="4722451"/>
            <a:ext cx="72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2014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7432350" y="1881110"/>
            <a:ext cx="72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646003" y="1598008"/>
            <a:ext cx="72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2013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8043539" y="4109876"/>
            <a:ext cx="72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2016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9103244" y="2047955"/>
            <a:ext cx="72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2018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9958983" y="4180691"/>
            <a:ext cx="72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2020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054563" y="4673153"/>
            <a:ext cx="1397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First DGNB </a:t>
            </a:r>
            <a:r>
              <a:rPr lang="de-DE" sz="1200" dirty="0" err="1" smtClean="0">
                <a:solidFill>
                  <a:schemeClr val="bg1"/>
                </a:solidFill>
              </a:rPr>
              <a:t>and</a:t>
            </a:r>
            <a:r>
              <a:rPr lang="de-DE" sz="1200" dirty="0" smtClean="0">
                <a:solidFill>
                  <a:schemeClr val="bg1"/>
                </a:solidFill>
              </a:rPr>
              <a:t> LEED Projects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496709" y="2447594"/>
            <a:ext cx="139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DGNB </a:t>
            </a:r>
          </a:p>
          <a:p>
            <a:r>
              <a:rPr lang="de-DE" sz="1200" dirty="0" err="1" smtClean="0">
                <a:solidFill>
                  <a:schemeClr val="bg1"/>
                </a:solidFill>
              </a:rPr>
              <a:t>Founding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member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3854679" y="2018918"/>
            <a:ext cx="1965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Service Department Green Building, first EPD, first emission measurements for systems according to </a:t>
            </a:r>
            <a:r>
              <a:rPr lang="en-US" sz="1200" dirty="0" err="1">
                <a:solidFill>
                  <a:schemeClr val="bg1"/>
                </a:solidFill>
              </a:rPr>
              <a:t>AgBB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2667898" y="5039941"/>
            <a:ext cx="175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Vision: CO2 neutral </a:t>
            </a:r>
            <a:r>
              <a:rPr lang="de-DE" sz="1200" dirty="0" err="1" smtClean="0">
                <a:solidFill>
                  <a:schemeClr val="bg1"/>
                </a:solidFill>
              </a:rPr>
              <a:t>and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waste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free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4251061" y="5418032"/>
            <a:ext cx="218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Erste eigene 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Ökobilanzierung von Produktionsstandorten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883337" y="5019198"/>
            <a:ext cx="218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First verified EPD, Establishment of a certified energy management system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977570" y="1946380"/>
            <a:ext cx="1486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Endowed Chair of „Sustainable Building“ at the </a:t>
            </a:r>
          </a:p>
          <a:p>
            <a:r>
              <a:rPr lang="en-US" sz="1200" dirty="0">
                <a:solidFill>
                  <a:schemeClr val="bg1"/>
                </a:solidFill>
              </a:rPr>
              <a:t>THD </a:t>
            </a:r>
            <a:r>
              <a:rPr lang="en-US" sz="1200" dirty="0" err="1">
                <a:solidFill>
                  <a:schemeClr val="bg1"/>
                </a:solidFill>
              </a:rPr>
              <a:t>Deggendorf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7813335" y="2184517"/>
            <a:ext cx="1302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Establishment of a certified environmental management system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7989748" y="4373153"/>
            <a:ext cx="160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First Cradle to Cradle Certified® </a:t>
            </a:r>
          </a:p>
          <a:p>
            <a:r>
              <a:rPr lang="en-US" sz="1200" dirty="0">
                <a:solidFill>
                  <a:schemeClr val="bg1"/>
                </a:solidFill>
              </a:rPr>
              <a:t>Product certification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9450551" y="2327585"/>
            <a:ext cx="2052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Health Passports for CUBE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(Indoor air quality, comfort)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9488223" y="4472260"/>
            <a:ext cx="181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Life Cycle Assessment key figures for each production site</a:t>
            </a:r>
          </a:p>
        </p:txBody>
      </p:sp>
    </p:spTree>
    <p:extLst>
      <p:ext uri="{BB962C8B-B14F-4D97-AF65-F5344CB8AC3E}">
        <p14:creationId xmlns:p14="http://schemas.microsoft.com/office/powerpoint/2010/main" val="22394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Gerader Verbinder 21"/>
          <p:cNvCxnSpPr/>
          <p:nvPr/>
        </p:nvCxnSpPr>
        <p:spPr>
          <a:xfrm>
            <a:off x="2576940" y="3366651"/>
            <a:ext cx="0" cy="10172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Ongoing</a:t>
            </a:r>
            <a:r>
              <a:rPr lang="de-DE" dirty="0"/>
              <a:t> Environmental Milestones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>
            <a:off x="857250" y="3378081"/>
            <a:ext cx="1069848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1387156" y="3328376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252294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3286629" y="331360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4237754" y="3313258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5024429" y="3313258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567762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9861059" y="3330972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8619330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7618663" y="332429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6721002" y="332408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/>
          <p:cNvCxnSpPr/>
          <p:nvPr/>
        </p:nvCxnSpPr>
        <p:spPr>
          <a:xfrm>
            <a:off x="1441560" y="2703711"/>
            <a:ext cx="0" cy="6743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3338199" y="2351398"/>
            <a:ext cx="0" cy="9507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>
            <a:off x="4298324" y="3421258"/>
            <a:ext cx="0" cy="1271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>
            <a:off x="5078429" y="2029948"/>
            <a:ext cx="0" cy="1325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>
            <a:off x="5737470" y="3366651"/>
            <a:ext cx="0" cy="1714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6775002" y="1691640"/>
            <a:ext cx="0" cy="16750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7672663" y="3366860"/>
            <a:ext cx="0" cy="10121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>
            <a:endCxn id="18" idx="4"/>
          </p:cNvCxnSpPr>
          <p:nvPr/>
        </p:nvCxnSpPr>
        <p:spPr>
          <a:xfrm flipH="1">
            <a:off x="8673330" y="2250442"/>
            <a:ext cx="2487" cy="11816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9905399" y="3384972"/>
            <a:ext cx="0" cy="719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424672" y="2527439"/>
            <a:ext cx="174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active </a:t>
            </a:r>
            <a:r>
              <a:rPr lang="en-US" sz="1200" b="1" dirty="0" smtClean="0">
                <a:solidFill>
                  <a:schemeClr val="bg1"/>
                </a:solidFill>
              </a:rPr>
              <a:t>designer / Kennedy member </a:t>
            </a:r>
            <a:r>
              <a:rPr lang="en-US" sz="1200" b="1" dirty="0">
                <a:solidFill>
                  <a:schemeClr val="bg1"/>
                </a:solidFill>
              </a:rPr>
              <a:t>in the </a:t>
            </a:r>
            <a:r>
              <a:rPr lang="en-US" sz="1200" b="1" dirty="0" err="1">
                <a:solidFill>
                  <a:schemeClr val="bg1"/>
                </a:solidFill>
              </a:rPr>
              <a:t>Madaster</a:t>
            </a:r>
            <a:r>
              <a:rPr lang="en-US" sz="1200" b="1" dirty="0">
                <a:solidFill>
                  <a:schemeClr val="bg1"/>
                </a:solidFill>
              </a:rPr>
              <a:t> network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817371" y="4379009"/>
            <a:ext cx="1730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Using results of Research </a:t>
            </a:r>
            <a:r>
              <a:rPr lang="en-US" sz="1200" b="1" dirty="0">
                <a:solidFill>
                  <a:schemeClr val="bg1"/>
                </a:solidFill>
              </a:rPr>
              <a:t>Project</a:t>
            </a:r>
          </a:p>
          <a:p>
            <a:r>
              <a:rPr lang="en-US" sz="1200" b="1" dirty="0" err="1">
                <a:solidFill>
                  <a:schemeClr val="bg1"/>
                </a:solidFill>
              </a:rPr>
              <a:t>RessProKa</a:t>
            </a:r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Closing resource-efficient product cycles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3324634" y="2288212"/>
            <a:ext cx="1606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Automatically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generated</a:t>
            </a:r>
            <a:r>
              <a:rPr lang="de-DE" sz="1200" b="1" dirty="0" smtClean="0">
                <a:solidFill>
                  <a:schemeClr val="bg1"/>
                </a:solidFill>
              </a:rPr>
              <a:t> Life Cycle Assessment</a:t>
            </a:r>
          </a:p>
          <a:p>
            <a:r>
              <a:rPr lang="de-DE" sz="1200" b="1" dirty="0">
                <a:solidFill>
                  <a:schemeClr val="bg1"/>
                </a:solidFill>
              </a:rPr>
              <a:t>p</a:t>
            </a:r>
            <a:r>
              <a:rPr lang="de-DE" sz="1200" b="1" dirty="0" smtClean="0">
                <a:solidFill>
                  <a:schemeClr val="bg1"/>
                </a:solidFill>
              </a:rPr>
              <a:t>er </a:t>
            </a:r>
            <a:r>
              <a:rPr lang="de-DE" sz="1200" b="1" dirty="0" err="1" smtClean="0">
                <a:solidFill>
                  <a:schemeClr val="bg1"/>
                </a:solidFill>
              </a:rPr>
              <a:t>product</a:t>
            </a:r>
            <a:r>
              <a:rPr lang="de-DE" sz="1200" b="1" dirty="0" smtClean="0">
                <a:solidFill>
                  <a:schemeClr val="bg1"/>
                </a:solidFill>
              </a:rPr>
              <a:t>/</a:t>
            </a:r>
            <a:r>
              <a:rPr lang="de-DE" sz="1200" b="1" dirty="0" err="1" smtClean="0">
                <a:solidFill>
                  <a:schemeClr val="bg1"/>
                </a:solidFill>
              </a:rPr>
              <a:t>system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5064578" y="2008095"/>
            <a:ext cx="196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Plastic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free</a:t>
            </a:r>
            <a:endParaRPr lang="de-DE" sz="1200" b="1" dirty="0" smtClean="0">
              <a:solidFill>
                <a:schemeClr val="bg1"/>
              </a:solidFill>
            </a:endParaRPr>
          </a:p>
          <a:p>
            <a:r>
              <a:rPr lang="de-DE" sz="1200" b="1" dirty="0" err="1" smtClean="0">
                <a:solidFill>
                  <a:schemeClr val="bg1"/>
                </a:solidFill>
              </a:rPr>
              <a:t>Packaging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649106" y="4686599"/>
            <a:ext cx="1483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Research Project HORIZON 2020</a:t>
            </a:r>
          </a:p>
          <a:p>
            <a:r>
              <a:rPr lang="de-DE" sz="1200" dirty="0" err="1" smtClean="0">
                <a:solidFill>
                  <a:schemeClr val="bg1"/>
                </a:solidFill>
              </a:rPr>
              <a:t>Circulation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platform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for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data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exchange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5135045" y="5087253"/>
            <a:ext cx="1895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New </a:t>
            </a:r>
            <a:r>
              <a:rPr lang="de-DE" sz="1200" b="1" dirty="0" err="1" smtClean="0">
                <a:solidFill>
                  <a:schemeClr val="bg1"/>
                </a:solidFill>
              </a:rPr>
              <a:t>study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programm</a:t>
            </a:r>
            <a:endParaRPr lang="de-DE" sz="1200" b="1" dirty="0" smtClean="0">
              <a:solidFill>
                <a:schemeClr val="bg1"/>
              </a:solidFill>
            </a:endParaRPr>
          </a:p>
          <a:p>
            <a:r>
              <a:rPr lang="de-DE" sz="1200" b="1" dirty="0" smtClean="0">
                <a:solidFill>
                  <a:schemeClr val="bg1"/>
                </a:solidFill>
              </a:rPr>
              <a:t>THD</a:t>
            </a:r>
          </a:p>
          <a:p>
            <a:r>
              <a:rPr lang="de-DE" sz="1200" dirty="0" err="1" smtClean="0">
                <a:solidFill>
                  <a:schemeClr val="bg1"/>
                </a:solidFill>
              </a:rPr>
              <a:t>Buidling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products</a:t>
            </a:r>
            <a:r>
              <a:rPr lang="de-DE" sz="1200" dirty="0" smtClean="0">
                <a:solidFill>
                  <a:schemeClr val="bg1"/>
                </a:solidFill>
              </a:rPr>
              <a:t> / </a:t>
            </a:r>
            <a:r>
              <a:rPr lang="de-DE" sz="1200" dirty="0" err="1" smtClean="0">
                <a:solidFill>
                  <a:schemeClr val="bg1"/>
                </a:solidFill>
              </a:rPr>
              <a:t>processes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700515" y="4413230"/>
            <a:ext cx="218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Direct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circulation</a:t>
            </a:r>
            <a:endParaRPr lang="de-DE" sz="1200" b="1" dirty="0" smtClean="0">
              <a:solidFill>
                <a:schemeClr val="bg1"/>
              </a:solidFill>
            </a:endParaRPr>
          </a:p>
          <a:p>
            <a:r>
              <a:rPr lang="de-DE" sz="1200" dirty="0" err="1">
                <a:solidFill>
                  <a:schemeClr val="bg1"/>
                </a:solidFill>
              </a:rPr>
              <a:t>for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calcium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sulfate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products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6763241" y="1637432"/>
            <a:ext cx="1753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Cradle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to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Cradle</a:t>
            </a:r>
            <a:r>
              <a:rPr lang="de-DE" sz="1200" b="1" dirty="0">
                <a:solidFill>
                  <a:schemeClr val="bg1"/>
                </a:solidFill>
              </a:rPr>
              <a:t> Certified</a:t>
            </a:r>
            <a:r>
              <a:rPr lang="de-DE" sz="1200" b="1" dirty="0" smtClean="0">
                <a:solidFill>
                  <a:schemeClr val="bg1"/>
                </a:solidFill>
              </a:rPr>
              <a:t>®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err="1" smtClean="0">
                <a:solidFill>
                  <a:schemeClr val="bg1"/>
                </a:solidFill>
              </a:rPr>
              <a:t>Product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standard</a:t>
            </a:r>
            <a:endParaRPr lang="de-DE" sz="1200" b="1" dirty="0" smtClean="0">
              <a:solidFill>
                <a:schemeClr val="bg1"/>
              </a:solidFill>
            </a:endParaRPr>
          </a:p>
          <a:p>
            <a:r>
              <a:rPr lang="de-DE" sz="1200" dirty="0" err="1" smtClean="0">
                <a:solidFill>
                  <a:schemeClr val="bg1"/>
                </a:solidFill>
              </a:rPr>
              <a:t>Product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improvements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to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reach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higher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certification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levels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8693444" y="2184517"/>
            <a:ext cx="200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New </a:t>
            </a:r>
            <a:r>
              <a:rPr lang="de-DE" sz="1200" b="1" dirty="0" err="1" smtClean="0">
                <a:solidFill>
                  <a:schemeClr val="bg1"/>
                </a:solidFill>
              </a:rPr>
              <a:t>business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models</a:t>
            </a:r>
            <a:endParaRPr lang="de-DE" sz="1200" b="1" dirty="0" smtClean="0">
              <a:solidFill>
                <a:schemeClr val="bg1"/>
              </a:solidFill>
            </a:endParaRPr>
          </a:p>
          <a:p>
            <a:r>
              <a:rPr lang="de-DE" sz="1200" dirty="0" smtClean="0">
                <a:solidFill>
                  <a:schemeClr val="bg1"/>
                </a:solidFill>
              </a:rPr>
              <a:t>Return </a:t>
            </a:r>
            <a:r>
              <a:rPr lang="de-DE" sz="1200" dirty="0" err="1" smtClean="0">
                <a:solidFill>
                  <a:schemeClr val="bg1"/>
                </a:solidFill>
              </a:rPr>
              <a:t>system</a:t>
            </a:r>
            <a:r>
              <a:rPr lang="de-DE" sz="1200" dirty="0" smtClean="0">
                <a:solidFill>
                  <a:schemeClr val="bg1"/>
                </a:solidFill>
              </a:rPr>
              <a:t>, </a:t>
            </a:r>
            <a:r>
              <a:rPr lang="de-DE" sz="1200" dirty="0" err="1" smtClean="0">
                <a:solidFill>
                  <a:schemeClr val="bg1"/>
                </a:solidFill>
              </a:rPr>
              <a:t>leasing</a:t>
            </a:r>
            <a:r>
              <a:rPr lang="de-DE" sz="1200" dirty="0" smtClean="0">
                <a:solidFill>
                  <a:schemeClr val="bg1"/>
                </a:solidFill>
              </a:rPr>
              <a:t>, </a:t>
            </a:r>
            <a:r>
              <a:rPr lang="de-DE" sz="1200" dirty="0" err="1" smtClean="0">
                <a:solidFill>
                  <a:schemeClr val="bg1"/>
                </a:solidFill>
              </a:rPr>
              <a:t>secondary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market</a:t>
            </a:r>
            <a:r>
              <a:rPr lang="de-DE" sz="1200" dirty="0" smtClean="0">
                <a:solidFill>
                  <a:schemeClr val="bg1"/>
                </a:solidFill>
              </a:rPr>
              <a:t> …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9344850" y="4144677"/>
            <a:ext cx="181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Climate</a:t>
            </a:r>
            <a:r>
              <a:rPr lang="de-DE" sz="1200" b="1" dirty="0" smtClean="0">
                <a:solidFill>
                  <a:schemeClr val="bg1"/>
                </a:solidFill>
              </a:rPr>
              <a:t> neutral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Through </a:t>
            </a:r>
            <a:r>
              <a:rPr lang="de-DE" sz="1200" dirty="0" err="1" smtClean="0">
                <a:solidFill>
                  <a:schemeClr val="bg1"/>
                </a:solidFill>
              </a:rPr>
              <a:t>circular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economy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cxnSp>
        <p:nvCxnSpPr>
          <p:cNvPr id="57" name="Gerade Verbindung mit Pfeil 56"/>
          <p:cNvCxnSpPr/>
          <p:nvPr/>
        </p:nvCxnSpPr>
        <p:spPr>
          <a:xfrm>
            <a:off x="0" y="3384972"/>
            <a:ext cx="705405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27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40" r="-2040"/>
          <a:stretch/>
        </p:blipFill>
        <p:spPr>
          <a:xfrm>
            <a:off x="1" y="-139700"/>
            <a:ext cx="12440364" cy="699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93305" y="1429229"/>
            <a:ext cx="13360129" cy="5834136"/>
          </a:xfrm>
          <a:prstGeom prst="rect">
            <a:avLst/>
          </a:prstGeom>
        </p:spPr>
      </p:pic>
      <p:sp>
        <p:nvSpPr>
          <p:cNvPr id="62" name="Google Shape;62;p14"/>
          <p:cNvSpPr txBox="1"/>
          <p:nvPr/>
        </p:nvSpPr>
        <p:spPr>
          <a:xfrm>
            <a:off x="1089600" y="1003201"/>
            <a:ext cx="9820189" cy="201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/>
            <a:r>
              <a:rPr lang="de-DE" sz="3733" b="1" dirty="0" err="1" smtClean="0">
                <a:solidFill>
                  <a:schemeClr val="lt1"/>
                </a:solidFill>
              </a:rPr>
              <a:t>Circular</a:t>
            </a:r>
            <a:r>
              <a:rPr lang="de-DE" sz="3733" b="1" dirty="0" smtClean="0">
                <a:solidFill>
                  <a:schemeClr val="lt1"/>
                </a:solidFill>
              </a:rPr>
              <a:t> Material </a:t>
            </a:r>
            <a:endParaRPr lang="de-DE" sz="3733" b="1" dirty="0">
              <a:solidFill>
                <a:schemeClr val="lt1"/>
              </a:solidFill>
            </a:endParaRPr>
          </a:p>
          <a:p>
            <a:pPr lvl="0"/>
            <a:r>
              <a:rPr lang="de-DE" sz="3733" b="1" dirty="0" err="1">
                <a:solidFill>
                  <a:schemeClr val="lt1"/>
                </a:solidFill>
              </a:rPr>
              <a:t>a</a:t>
            </a:r>
            <a:r>
              <a:rPr lang="de-DE" sz="3733" b="1" dirty="0" err="1" smtClean="0">
                <a:solidFill>
                  <a:schemeClr val="lt1"/>
                </a:solidFill>
              </a:rPr>
              <a:t>nd</a:t>
            </a:r>
            <a:r>
              <a:rPr lang="de-DE" sz="3733" b="1" dirty="0" smtClean="0">
                <a:solidFill>
                  <a:schemeClr val="lt1"/>
                </a:solidFill>
              </a:rPr>
              <a:t> </a:t>
            </a:r>
            <a:r>
              <a:rPr lang="de-DE" sz="3733" b="1" dirty="0" err="1" smtClean="0">
                <a:solidFill>
                  <a:schemeClr val="lt1"/>
                </a:solidFill>
              </a:rPr>
              <a:t>Product</a:t>
            </a:r>
            <a:r>
              <a:rPr lang="de-DE" sz="3733" b="1" dirty="0" smtClean="0">
                <a:solidFill>
                  <a:schemeClr val="lt1"/>
                </a:solidFill>
              </a:rPr>
              <a:t> </a:t>
            </a:r>
            <a:r>
              <a:rPr lang="de-DE" sz="3733" b="1" dirty="0" err="1" smtClean="0">
                <a:solidFill>
                  <a:schemeClr val="lt1"/>
                </a:solidFill>
              </a:rPr>
              <a:t>management</a:t>
            </a:r>
            <a:endParaRPr lang="de-DE" sz="3733" b="1" dirty="0">
              <a:solidFill>
                <a:schemeClr val="lt1"/>
              </a:solidFill>
            </a:endParaRPr>
          </a:p>
          <a:p>
            <a:pPr lvl="0">
              <a:lnSpc>
                <a:spcPct val="150000"/>
              </a:lnSpc>
            </a:pPr>
            <a:r>
              <a:rPr lang="de-DE" sz="2667" dirty="0" smtClean="0">
                <a:solidFill>
                  <a:schemeClr val="lt1"/>
                </a:solidFill>
              </a:rPr>
              <a:t>Material </a:t>
            </a:r>
            <a:r>
              <a:rPr lang="de-DE" sz="2667" dirty="0" err="1" smtClean="0">
                <a:solidFill>
                  <a:schemeClr val="lt1"/>
                </a:solidFill>
              </a:rPr>
              <a:t>circularity</a:t>
            </a:r>
            <a:r>
              <a:rPr lang="de-DE" sz="2667" dirty="0" smtClean="0">
                <a:solidFill>
                  <a:schemeClr val="lt1"/>
                </a:solidFill>
              </a:rPr>
              <a:t> </a:t>
            </a:r>
            <a:r>
              <a:rPr lang="de-DE" sz="2667" dirty="0" err="1" smtClean="0">
                <a:solidFill>
                  <a:schemeClr val="lt1"/>
                </a:solidFill>
              </a:rPr>
              <a:t>with</a:t>
            </a:r>
            <a:r>
              <a:rPr lang="de-DE" sz="2667" dirty="0" smtClean="0">
                <a:solidFill>
                  <a:schemeClr val="lt1"/>
                </a:solidFill>
              </a:rPr>
              <a:t> </a:t>
            </a:r>
            <a:r>
              <a:rPr lang="de-DE" sz="2667" dirty="0">
                <a:solidFill>
                  <a:schemeClr val="lt1"/>
                </a:solidFill>
              </a:rPr>
              <a:t>Lindner</a:t>
            </a:r>
            <a:endParaRPr sz="2667" b="1" dirty="0"/>
          </a:p>
        </p:txBody>
      </p:sp>
    </p:spTree>
    <p:extLst>
      <p:ext uri="{BB962C8B-B14F-4D97-AF65-F5344CB8AC3E}">
        <p14:creationId xmlns:p14="http://schemas.microsoft.com/office/powerpoint/2010/main" val="534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200" y="828000"/>
            <a:ext cx="9000000" cy="536486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32" y="-1000"/>
            <a:ext cx="4538169" cy="686950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3" y="-295128"/>
            <a:ext cx="4431479" cy="7607435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36001" y="549000"/>
            <a:ext cx="3275724" cy="500008"/>
          </a:xfrm>
        </p:spPr>
        <p:txBody>
          <a:bodyPr anchor="t"/>
          <a:lstStyle/>
          <a:p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err="1" smtClean="0">
                <a:solidFill>
                  <a:schemeClr val="bg1"/>
                </a:solidFill>
              </a:rPr>
              <a:t>Conserve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Inhaltsplatzhalter 3"/>
          <p:cNvSpPr>
            <a:spLocks noGrp="1"/>
          </p:cNvSpPr>
          <p:nvPr>
            <p:ph idx="1"/>
          </p:nvPr>
        </p:nvSpPr>
        <p:spPr>
          <a:xfrm>
            <a:off x="345940" y="2128437"/>
            <a:ext cx="3265786" cy="318651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Inhaltsplatzhalter 3"/>
          <p:cNvSpPr txBox="1">
            <a:spLocks/>
          </p:cNvSpPr>
          <p:nvPr/>
        </p:nvSpPr>
        <p:spPr>
          <a:xfrm>
            <a:off x="345600" y="2127600"/>
            <a:ext cx="3265786" cy="379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After professional installation, the original product is used and maintained in the </a:t>
            </a:r>
            <a:r>
              <a:rPr lang="en-US" dirty="0" smtClean="0">
                <a:solidFill>
                  <a:schemeClr val="bg1"/>
                </a:solidFill>
              </a:rPr>
              <a:t>location </a:t>
            </a:r>
            <a:r>
              <a:rPr lang="en-US" dirty="0">
                <a:solidFill>
                  <a:schemeClr val="bg1"/>
                </a:solidFill>
              </a:rPr>
              <a:t>for the longest possible period of time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product is given optimum value in </a:t>
            </a:r>
            <a:r>
              <a:rPr lang="en-US" dirty="0" smtClean="0">
                <a:solidFill>
                  <a:schemeClr val="bg1"/>
                </a:solidFill>
              </a:rPr>
              <a:t>this process.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conservation </a:t>
            </a:r>
            <a:r>
              <a:rPr lang="en-US" dirty="0">
                <a:solidFill>
                  <a:schemeClr val="bg1"/>
                </a:solidFill>
              </a:rPr>
              <a:t>of the functional quality is guaranteed by services in the form of </a:t>
            </a:r>
            <a:r>
              <a:rPr lang="en-US" dirty="0" smtClean="0">
                <a:solidFill>
                  <a:schemeClr val="bg1"/>
                </a:solidFill>
              </a:rPr>
              <a:t>maintenance or </a:t>
            </a:r>
            <a:r>
              <a:rPr lang="en-US" dirty="0">
                <a:solidFill>
                  <a:schemeClr val="bg1"/>
                </a:solidFill>
              </a:rPr>
              <a:t>repair.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780494" y="6194612"/>
            <a:ext cx="2151530" cy="4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725" y="5923572"/>
            <a:ext cx="1463869" cy="39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11"/>
            <a:ext cx="12192000" cy="685384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2" y="-362862"/>
            <a:ext cx="5864000" cy="760743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6000" y="549000"/>
            <a:ext cx="3635763" cy="500008"/>
          </a:xfrm>
        </p:spPr>
        <p:txBody>
          <a:bodyPr anchor="t"/>
          <a:lstStyle/>
          <a:p>
            <a:r>
              <a:rPr lang="de-DE" sz="3500" dirty="0" err="1" smtClean="0"/>
              <a:t>Product</a:t>
            </a:r>
            <a:r>
              <a:rPr lang="de-DE" sz="3500" dirty="0" smtClean="0"/>
              <a:t> </a:t>
            </a:r>
            <a:r>
              <a:rPr lang="de-DE" sz="3500" dirty="0" err="1" smtClean="0"/>
              <a:t>example</a:t>
            </a:r>
            <a:endParaRPr lang="de-DE" sz="35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45940" y="2128437"/>
            <a:ext cx="4273896" cy="4108875"/>
          </a:xfrm>
        </p:spPr>
        <p:txBody>
          <a:bodyPr>
            <a:noAutofit/>
          </a:bodyPr>
          <a:lstStyle/>
          <a:p>
            <a:r>
              <a:rPr lang="de-DE" sz="1600" b="1" dirty="0" err="1" smtClean="0"/>
              <a:t>Facades</a:t>
            </a:r>
            <a:endParaRPr lang="de-DE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Element </a:t>
            </a:r>
            <a:r>
              <a:rPr lang="de-DE" sz="1600" dirty="0" err="1" smtClean="0"/>
              <a:t>facades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Hybrid </a:t>
            </a:r>
            <a:r>
              <a:rPr lang="de-DE" sz="1600" dirty="0" err="1" smtClean="0"/>
              <a:t>element</a:t>
            </a:r>
            <a:r>
              <a:rPr lang="de-DE" sz="1600" dirty="0" smtClean="0"/>
              <a:t> </a:t>
            </a:r>
            <a:r>
              <a:rPr lang="de-DE" sz="1600" dirty="0" err="1" smtClean="0"/>
              <a:t>facades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….</a:t>
            </a:r>
          </a:p>
          <a:p>
            <a:endParaRPr lang="de-DE" dirty="0"/>
          </a:p>
          <a:p>
            <a:r>
              <a:rPr lang="de-DE" sz="1600" b="1" dirty="0" err="1" smtClean="0"/>
              <a:t>Durability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through</a:t>
            </a:r>
            <a:r>
              <a:rPr lang="de-DE" sz="1600" b="1" dirty="0" smtClean="0"/>
              <a:t>:</a:t>
            </a:r>
            <a:endParaRPr lang="de-DE" sz="1600" b="1" dirty="0"/>
          </a:p>
          <a:p>
            <a:pPr marL="173038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Constructive</a:t>
            </a:r>
            <a:r>
              <a:rPr lang="de-DE" dirty="0"/>
              <a:t> </a:t>
            </a:r>
            <a:r>
              <a:rPr lang="de-DE" dirty="0" err="1"/>
              <a:t>wood</a:t>
            </a:r>
            <a:r>
              <a:rPr lang="de-DE" dirty="0"/>
              <a:t> </a:t>
            </a:r>
            <a:r>
              <a:rPr lang="de-DE" dirty="0" err="1" smtClean="0"/>
              <a:t>preservation</a:t>
            </a:r>
            <a:endParaRPr lang="de-DE" dirty="0" smtClean="0"/>
          </a:p>
          <a:p>
            <a:pPr marL="173038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Correct use of materials in terms of building </a:t>
            </a:r>
            <a:r>
              <a:rPr lang="en-US" dirty="0" smtClean="0"/>
              <a:t>physics</a:t>
            </a:r>
          </a:p>
          <a:p>
            <a:pPr marL="173038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Functional preservation through maintenance: proper cleaning, preventive repairs, inspection of hardware components.</a:t>
            </a:r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17" name="Untertitel 3"/>
          <p:cNvSpPr txBox="1">
            <a:spLocks/>
          </p:cNvSpPr>
          <p:nvPr/>
        </p:nvSpPr>
        <p:spPr>
          <a:xfrm>
            <a:off x="336000" y="1266455"/>
            <a:ext cx="5147931" cy="72238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Concepts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-term </a:t>
            </a:r>
            <a:r>
              <a:rPr lang="de-DE" dirty="0" err="1" smtClean="0"/>
              <a:t>conservation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endParaRPr lang="de-DE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525" y="826155"/>
            <a:ext cx="9000000" cy="536486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3" y="-295128"/>
            <a:ext cx="4431479" cy="76074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Reuse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45940" y="2128437"/>
            <a:ext cx="3265786" cy="318651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/>
              <a:t>The primary product is dismantled and directly reused without any </a:t>
            </a:r>
            <a:r>
              <a:rPr lang="en-US" dirty="0" smtClean="0"/>
              <a:t>refurbishing. 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product can be used either in the same or in a different building.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725" y="5923572"/>
            <a:ext cx="1463869" cy="39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29" t="10393" r="-222" b="671"/>
          <a:stretch/>
        </p:blipFill>
        <p:spPr>
          <a:xfrm>
            <a:off x="1842304" y="8620"/>
            <a:ext cx="10430976" cy="706487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" b="5916"/>
          <a:stretch/>
        </p:blipFill>
        <p:spPr>
          <a:xfrm>
            <a:off x="-56032" y="-295129"/>
            <a:ext cx="5864000" cy="760743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20" y="6237312"/>
            <a:ext cx="1980000" cy="296619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45940" y="2128437"/>
            <a:ext cx="3949860" cy="41088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 smtClean="0"/>
              <a:t>Ceiling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systems</a:t>
            </a:r>
            <a:endParaRPr lang="de-DE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LMD </a:t>
            </a:r>
            <a:r>
              <a:rPr lang="de-DE" sz="1600" dirty="0" err="1" smtClean="0"/>
              <a:t>metal</a:t>
            </a:r>
            <a:r>
              <a:rPr lang="de-DE" sz="1600" dirty="0" smtClean="0"/>
              <a:t> </a:t>
            </a:r>
            <a:r>
              <a:rPr lang="de-DE" sz="1600" dirty="0" err="1" smtClean="0"/>
              <a:t>ceilings</a:t>
            </a:r>
            <a:r>
              <a:rPr lang="de-DE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Plafotherm</a:t>
            </a:r>
            <a:r>
              <a:rPr lang="de-DE" sz="1600" baseline="30000" dirty="0" smtClean="0"/>
              <a:t>®</a:t>
            </a:r>
            <a:r>
              <a:rPr lang="de-DE" sz="1600" dirty="0"/>
              <a:t> </a:t>
            </a:r>
            <a:r>
              <a:rPr lang="de-DE" sz="1600" dirty="0" err="1" smtClean="0"/>
              <a:t>metal</a:t>
            </a:r>
            <a:r>
              <a:rPr lang="de-DE" sz="1600" dirty="0" smtClean="0"/>
              <a:t> </a:t>
            </a:r>
            <a:r>
              <a:rPr lang="de-DE" sz="1600" dirty="0" err="1" smtClean="0"/>
              <a:t>ceilings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Baffle</a:t>
            </a:r>
            <a:r>
              <a:rPr lang="de-DE" sz="1600" dirty="0" smtClean="0"/>
              <a:t> </a:t>
            </a:r>
            <a:r>
              <a:rPr lang="de-DE" sz="1600" dirty="0" err="1" smtClean="0"/>
              <a:t>ceilings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smtClean="0"/>
              <a:t>Partition /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Dismountable and displaceable partition wall systems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336000" y="1266455"/>
            <a:ext cx="5147931" cy="722385"/>
          </a:xfrm>
        </p:spPr>
        <p:txBody>
          <a:bodyPr>
            <a:normAutofit/>
          </a:bodyPr>
          <a:lstStyle/>
          <a:p>
            <a:r>
              <a:rPr lang="de-DE" dirty="0" err="1" smtClean="0"/>
              <a:t>Reuseable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1" y="549000"/>
            <a:ext cx="3680828" cy="500008"/>
          </a:xfrm>
        </p:spPr>
        <p:txBody>
          <a:bodyPr/>
          <a:lstStyle/>
          <a:p>
            <a:r>
              <a:rPr lang="de-DE" sz="3500" dirty="0" err="1" smtClean="0"/>
              <a:t>Product</a:t>
            </a:r>
            <a:r>
              <a:rPr lang="de-DE" sz="3500" dirty="0" smtClean="0"/>
              <a:t> </a:t>
            </a:r>
            <a:r>
              <a:rPr lang="de-DE" sz="3500" dirty="0" err="1" smtClean="0"/>
              <a:t>example</a:t>
            </a:r>
            <a:endParaRPr lang="de-DE" sz="3500" dirty="0"/>
          </a:p>
        </p:txBody>
      </p:sp>
    </p:spTree>
    <p:extLst>
      <p:ext uri="{BB962C8B-B14F-4D97-AF65-F5344CB8AC3E}">
        <p14:creationId xmlns:p14="http://schemas.microsoft.com/office/powerpoint/2010/main" val="42056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Benutzerdefiniert 2">
      <a:dk1>
        <a:srgbClr val="131313"/>
      </a:dk1>
      <a:lt1>
        <a:srgbClr val="FFFFFF"/>
      </a:lt1>
      <a:dk2>
        <a:srgbClr val="044459"/>
      </a:dk2>
      <a:lt2>
        <a:srgbClr val="657D89"/>
      </a:lt2>
      <a:accent1>
        <a:srgbClr val="E40428"/>
      </a:accent1>
      <a:accent2>
        <a:srgbClr val="23B9D6"/>
      </a:accent2>
      <a:accent3>
        <a:srgbClr val="D5E4E6"/>
      </a:accent3>
      <a:accent4>
        <a:srgbClr val="FBBA00"/>
      </a:accent4>
      <a:accent5>
        <a:srgbClr val="E58200"/>
      </a:accent5>
      <a:accent6>
        <a:srgbClr val="AE0C1E"/>
      </a:accent6>
      <a:hlink>
        <a:srgbClr val="044459"/>
      </a:hlink>
      <a:folHlink>
        <a:srgbClr val="0444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1199</Words>
  <Application>Microsoft Office PowerPoint</Application>
  <PresentationFormat>Widescreen</PresentationFormat>
  <Paragraphs>312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 3</vt:lpstr>
      <vt:lpstr>1_Office Theme</vt:lpstr>
      <vt:lpstr>Circular Construction</vt:lpstr>
      <vt:lpstr>PowerPoint Presentation</vt:lpstr>
      <vt:lpstr>Environmental Milestones so far</vt:lpstr>
      <vt:lpstr>Ongoing Environmental Milestones</vt:lpstr>
      <vt:lpstr>PowerPoint Presentation</vt:lpstr>
      <vt:lpstr> Conserve</vt:lpstr>
      <vt:lpstr>Product example</vt:lpstr>
      <vt:lpstr> Reuse</vt:lpstr>
      <vt:lpstr>Product example</vt:lpstr>
      <vt:lpstr>Concular Circularity Partner</vt:lpstr>
      <vt:lpstr> Refurbish</vt:lpstr>
      <vt:lpstr>PowerPoint Presentation</vt:lpstr>
      <vt:lpstr>PowerPoint Presentation</vt:lpstr>
      <vt:lpstr>Product example</vt:lpstr>
      <vt:lpstr> Reprocessing</vt:lpstr>
      <vt:lpstr>Material reprocessing</vt:lpstr>
      <vt:lpstr>Material reprocessing</vt:lpstr>
      <vt:lpstr>Circular Product Design</vt:lpstr>
      <vt:lpstr>PowerPoint Presentation</vt:lpstr>
      <vt:lpstr>Verified sustainability</vt:lpstr>
      <vt:lpstr>Cradle to Cradle Certified® </vt:lpstr>
      <vt:lpstr>Floors</vt:lpstr>
      <vt:lpstr>Partition/Doors</vt:lpstr>
      <vt:lpstr>Ceilings</vt:lpstr>
      <vt:lpstr>Digital raw material sources</vt:lpstr>
      <vt:lpstr>PowerPoint Presentation</vt:lpstr>
      <vt:lpstr>Circular Business Models</vt:lpstr>
      <vt:lpstr>How to improve a  perfect product?</vt:lpstr>
      <vt:lpstr>Add…</vt:lpstr>
    </vt:vector>
  </TitlesOfParts>
  <Company>Lindner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Marcel Groepler</dc:creator>
  <cp:lastModifiedBy>Chirvan</cp:lastModifiedBy>
  <cp:revision>211</cp:revision>
  <dcterms:created xsi:type="dcterms:W3CDTF">2022-06-21T15:27:40Z</dcterms:created>
  <dcterms:modified xsi:type="dcterms:W3CDTF">2023-09-18T14:39:09Z</dcterms:modified>
</cp:coreProperties>
</file>